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d" ContentType="image/jpe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93" r:id="rId2"/>
    <p:sldId id="300" r:id="rId3"/>
    <p:sldId id="299" r:id="rId4"/>
    <p:sldId id="294" r:id="rId5"/>
    <p:sldId id="296" r:id="rId6"/>
    <p:sldId id="258" r:id="rId7"/>
    <p:sldId id="259" r:id="rId8"/>
    <p:sldId id="295" r:id="rId9"/>
    <p:sldId id="260" r:id="rId10"/>
    <p:sldId id="297" r:id="rId11"/>
    <p:sldId id="261" r:id="rId12"/>
    <p:sldId id="262" r:id="rId13"/>
    <p:sldId id="263" r:id="rId14"/>
    <p:sldId id="264" r:id="rId15"/>
    <p:sldId id="265" r:id="rId16"/>
    <p:sldId id="301" r:id="rId17"/>
    <p:sldId id="266" r:id="rId18"/>
    <p:sldId id="267" r:id="rId19"/>
    <p:sldId id="303" r:id="rId20"/>
    <p:sldId id="268" r:id="rId21"/>
    <p:sldId id="302" r:id="rId22"/>
    <p:sldId id="269" r:id="rId23"/>
    <p:sldId id="304" r:id="rId24"/>
    <p:sldId id="270" r:id="rId25"/>
    <p:sldId id="271" r:id="rId26"/>
    <p:sldId id="272" r:id="rId27"/>
    <p:sldId id="306" r:id="rId28"/>
    <p:sldId id="273" r:id="rId29"/>
    <p:sldId id="298" r:id="rId30"/>
    <p:sldId id="305"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307" r:id="rId49"/>
    <p:sldId id="309" r:id="rId50"/>
    <p:sldId id="312" r:id="rId51"/>
    <p:sldId id="308" r:id="rId52"/>
    <p:sldId id="310" r:id="rId53"/>
    <p:sldId id="311" r:id="rId54"/>
    <p:sldId id="313" r:id="rId55"/>
    <p:sldId id="314" r:id="rId56"/>
    <p:sldId id="315" r:id="rId57"/>
    <p:sldId id="316" r:id="rId58"/>
    <p:sldId id="320" r:id="rId59"/>
    <p:sldId id="291" r:id="rId60"/>
    <p:sldId id="292" r:id="rId61"/>
    <p:sldId id="317" r:id="rId62"/>
    <p:sldId id="319" r:id="rId63"/>
    <p:sldId id="318"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38" autoAdjust="0"/>
  </p:normalViewPr>
  <p:slideViewPr>
    <p:cSldViewPr>
      <p:cViewPr varScale="1">
        <p:scale>
          <a:sx n="69" d="100"/>
          <a:sy n="69" d="100"/>
        </p:scale>
        <p:origin x="141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44A235-3D0A-48FF-B6FB-365BE8DCFF6D}" type="datetimeFigureOut">
              <a:rPr lang="en-US" smtClean="0"/>
              <a:t>9/19/2018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A3AAAA4-1E56-45B9-9076-B9AE8948818C}" type="slidenum">
              <a:rPr lang="en-US" smtClean="0"/>
              <a:t>‹#›</a:t>
            </a:fld>
            <a:endParaRPr lang="en-US"/>
          </a:p>
        </p:txBody>
      </p:sp>
    </p:spTree>
    <p:extLst>
      <p:ext uri="{BB962C8B-B14F-4D97-AF65-F5344CB8AC3E}">
        <p14:creationId xmlns:p14="http://schemas.microsoft.com/office/powerpoint/2010/main" val="16921988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7C88EA-C341-4C1F-8A24-3D969A4B97AA}" type="datetimeFigureOut">
              <a:rPr lang="en-US" smtClean="0"/>
              <a:t>9/19/2018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D16EC7-6FDE-428A-A65E-7CEA09BFDC44}" type="slidenum">
              <a:rPr lang="en-US" smtClean="0"/>
              <a:t>‹#›</a:t>
            </a:fld>
            <a:endParaRPr lang="en-US"/>
          </a:p>
        </p:txBody>
      </p:sp>
    </p:spTree>
    <p:extLst>
      <p:ext uri="{BB962C8B-B14F-4D97-AF65-F5344CB8AC3E}">
        <p14:creationId xmlns:p14="http://schemas.microsoft.com/office/powerpoint/2010/main" val="405620727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ED16EC7-6FDE-428A-A65E-7CEA09BFDC44}" type="slidenum">
              <a:rPr lang="en-US" smtClean="0"/>
              <a:t>1</a:t>
            </a:fld>
            <a:endParaRPr lang="en-US"/>
          </a:p>
        </p:txBody>
      </p:sp>
    </p:spTree>
    <p:extLst>
      <p:ext uri="{BB962C8B-B14F-4D97-AF65-F5344CB8AC3E}">
        <p14:creationId xmlns:p14="http://schemas.microsoft.com/office/powerpoint/2010/main" val="4096159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ED16EC7-6FDE-428A-A65E-7CEA09BFDC44}" type="slidenum">
              <a:rPr lang="en-US" smtClean="0"/>
              <a:t>5</a:t>
            </a:fld>
            <a:endParaRPr lang="en-US"/>
          </a:p>
        </p:txBody>
      </p:sp>
    </p:spTree>
    <p:extLst>
      <p:ext uri="{BB962C8B-B14F-4D97-AF65-F5344CB8AC3E}">
        <p14:creationId xmlns:p14="http://schemas.microsoft.com/office/powerpoint/2010/main" val="241089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ED16EC7-6FDE-428A-A65E-7CEA09BFDC44}" type="slidenum">
              <a:rPr lang="en-US" smtClean="0"/>
              <a:t>8</a:t>
            </a:fld>
            <a:endParaRPr lang="en-US"/>
          </a:p>
        </p:txBody>
      </p:sp>
    </p:spTree>
    <p:extLst>
      <p:ext uri="{BB962C8B-B14F-4D97-AF65-F5344CB8AC3E}">
        <p14:creationId xmlns:p14="http://schemas.microsoft.com/office/powerpoint/2010/main" val="3683019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3C07637-972D-4EAA-A735-7B862A763F8F}" type="datetime1">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D2A2F3-B7B1-44FC-99F1-F8CD48FE2F3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3559A2-DDB7-4F4E-8EA3-C8A86CF00CFE}" type="datetime1">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D2A2F3-B7B1-44FC-99F1-F8CD48FE2F3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1E0E78-3F36-4D2A-9199-BB08B8473A45}" type="datetime1">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D2A2F3-B7B1-44FC-99F1-F8CD48FE2F3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F1FF89-60C7-4E85-AE81-574F111B4C5B}" type="datetime1">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D2A2F3-B7B1-44FC-99F1-F8CD48FE2F3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187080-C39E-4DB0-A934-FF0A1A88F51A}" type="datetime1">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D2A2F3-B7B1-44FC-99F1-F8CD48FE2F3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0CBD5E-6242-4439-85E6-C30383B908B6}" type="datetime1">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D2A2F3-B7B1-44FC-99F1-F8CD48FE2F3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E634C4-219E-41A0-84DE-FDBF2077D1DC}" type="datetime1">
              <a:rPr lang="en-US" smtClean="0"/>
              <a:t>9/19/2018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D2A2F3-B7B1-44FC-99F1-F8CD48FE2F3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B732055-84A6-4060-B0D6-08C0BB39F3A9}" type="datetime1">
              <a:rPr lang="en-US" smtClean="0"/>
              <a:t>9/19/2018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D2A2F3-B7B1-44FC-99F1-F8CD48FE2F3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6B2104-776D-42A8-A8AF-E8A03C7B13F5}" type="datetime1">
              <a:rPr lang="en-US" smtClean="0"/>
              <a:t>9/19/2018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D2A2F3-B7B1-44FC-99F1-F8CD48FE2F3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5A8F82-8467-4FE7-861D-D39DEE5F5958}" type="datetime1">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D2A2F3-B7B1-44FC-99F1-F8CD48FE2F3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7CEB5D-B542-4B02-9950-5E12EC7E745F}" type="datetime1">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D2A2F3-B7B1-44FC-99F1-F8CD48FE2F3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252A0-47C5-4AF3-A6E0-BEF2FDA60404}" type="datetime1">
              <a:rPr lang="en-US" smtClean="0"/>
              <a:t>9/19/2018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D2A2F3-B7B1-44FC-99F1-F8CD48FE2F3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d"/><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38400"/>
            <a:ext cx="8229600" cy="1143000"/>
          </a:xfrm>
        </p:spPr>
        <p:txBody>
          <a:bodyPr>
            <a:normAutofit fontScale="90000"/>
          </a:bodyPr>
          <a:lstStyle/>
          <a:p>
            <a:r>
              <a:rPr lang="en-US" b="1" dirty="0" smtClean="0"/>
              <a:t>Chapter : 3</a:t>
            </a:r>
            <a:br>
              <a:rPr lang="en-US" b="1" dirty="0" smtClean="0"/>
            </a:br>
            <a:r>
              <a:rPr lang="en-US" b="1" dirty="0" smtClean="0"/>
              <a:t>Surface Modeling</a:t>
            </a:r>
            <a:endParaRPr lang="en-US" b="1" dirty="0"/>
          </a:p>
        </p:txBody>
      </p:sp>
      <p:sp>
        <p:nvSpPr>
          <p:cNvPr id="3" name="Slide Number Placeholder 2"/>
          <p:cNvSpPr>
            <a:spLocks noGrp="1"/>
          </p:cNvSpPr>
          <p:nvPr>
            <p:ph type="sldNum" sz="quarter" idx="12"/>
          </p:nvPr>
        </p:nvSpPr>
        <p:spPr/>
        <p:txBody>
          <a:bodyPr/>
          <a:lstStyle/>
          <a:p>
            <a:fld id="{E3D2A2F3-B7B1-44FC-99F1-F8CD48FE2F30}" type="slidenum">
              <a:rPr lang="en-US" smtClean="0">
                <a:solidFill>
                  <a:schemeClr val="tx1"/>
                </a:solidFill>
              </a:rPr>
              <a:pPr/>
              <a:t>1</a:t>
            </a:fld>
            <a:endParaRPr lang="en-US"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381000" y="1066800"/>
            <a:ext cx="8229600" cy="4401047"/>
          </a:xfrm>
          <a:prstGeom prst="rect">
            <a:avLst/>
          </a:prstGeom>
          <a:noFill/>
          <a:ln w="9525">
            <a:noFill/>
            <a:miter lim="800000"/>
            <a:headEnd/>
            <a:tailEnd/>
          </a:ln>
          <a:effectLst/>
        </p:spPr>
      </p:pic>
      <p:sp>
        <p:nvSpPr>
          <p:cNvPr id="2" name="Title 1"/>
          <p:cNvSpPr>
            <a:spLocks noGrp="1"/>
          </p:cNvSpPr>
          <p:nvPr>
            <p:ph type="title"/>
          </p:nvPr>
        </p:nvSpPr>
        <p:spPr/>
        <p:txBody>
          <a:bodyPr>
            <a:normAutofit fontScale="90000"/>
          </a:bodyPr>
          <a:lstStyle/>
          <a:p>
            <a:r>
              <a:rPr lang="en-US" u="sng" dirty="0" smtClean="0"/>
              <a:t>Guideline to generate error free table</a:t>
            </a:r>
            <a:endParaRPr lang="en-US" u="sng" dirty="0"/>
          </a:p>
        </p:txBody>
      </p:sp>
      <p:sp>
        <p:nvSpPr>
          <p:cNvPr id="4" name="Slide Number Placeholder 3"/>
          <p:cNvSpPr>
            <a:spLocks noGrp="1"/>
          </p:cNvSpPr>
          <p:nvPr>
            <p:ph type="sldNum" sz="quarter" idx="12"/>
          </p:nvPr>
        </p:nvSpPr>
        <p:spPr/>
        <p:txBody>
          <a:bodyPr/>
          <a:lstStyle/>
          <a:p>
            <a:fld id="{E3D2A2F3-B7B1-44FC-99F1-F8CD48FE2F30}"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Polygon Meshes</a:t>
            </a:r>
            <a:endParaRPr lang="en-US" dirty="0"/>
          </a:p>
        </p:txBody>
      </p:sp>
      <p:sp>
        <p:nvSpPr>
          <p:cNvPr id="3" name="Content Placeholder 2"/>
          <p:cNvSpPr>
            <a:spLocks noGrp="1"/>
          </p:cNvSpPr>
          <p:nvPr>
            <p:ph idx="1"/>
          </p:nvPr>
        </p:nvSpPr>
        <p:spPr/>
        <p:txBody>
          <a:bodyPr/>
          <a:lstStyle/>
          <a:p>
            <a:pPr algn="just"/>
            <a:r>
              <a:rPr lang="en-US" dirty="0"/>
              <a:t>A polygon mesh is collection of edges, vertices and polygons connected such that each edge is shared by at </a:t>
            </a:r>
            <a:r>
              <a:rPr lang="en-US" dirty="0" smtClean="0"/>
              <a:t>most </a:t>
            </a:r>
            <a:r>
              <a:rPr lang="en-US" dirty="0"/>
              <a:t>two </a:t>
            </a:r>
            <a:r>
              <a:rPr lang="en-US" dirty="0" smtClean="0"/>
              <a:t>polygons.</a:t>
            </a:r>
          </a:p>
          <a:p>
            <a:pPr algn="just"/>
            <a:r>
              <a:rPr lang="en-US" dirty="0"/>
              <a:t>An edge connects two vertices and a polygon is a closed sequence of </a:t>
            </a:r>
            <a:r>
              <a:rPr lang="en-US" dirty="0" smtClean="0"/>
              <a:t>edges.</a:t>
            </a:r>
          </a:p>
          <a:p>
            <a:pPr algn="just"/>
            <a:r>
              <a:rPr lang="en-US" dirty="0"/>
              <a:t>An edge can be shared by two polygons and a vertex is shared by at least two edges. </a:t>
            </a:r>
          </a:p>
        </p:txBody>
      </p:sp>
      <p:sp>
        <p:nvSpPr>
          <p:cNvPr id="4" name="Slide Number Placeholder 3"/>
          <p:cNvSpPr>
            <a:spLocks noGrp="1"/>
          </p:cNvSpPr>
          <p:nvPr>
            <p:ph type="sldNum" sz="quarter" idx="12"/>
          </p:nvPr>
        </p:nvSpPr>
        <p:spPr/>
        <p:txBody>
          <a:bodyPr/>
          <a:lstStyle/>
          <a:p>
            <a:fld id="{E3D2A2F3-B7B1-44FC-99F1-F8CD48FE2F30}"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DEEP\Desktop\Graphics\triangular mesh.JPG"/>
          <p:cNvPicPr/>
          <p:nvPr/>
        </p:nvPicPr>
        <p:blipFill>
          <a:blip r:embed="rId2" cstate="print"/>
          <a:srcRect/>
          <a:stretch>
            <a:fillRect/>
          </a:stretch>
        </p:blipFill>
        <p:spPr bwMode="auto">
          <a:xfrm>
            <a:off x="3405187" y="304800"/>
            <a:ext cx="2333625" cy="1362075"/>
          </a:xfrm>
          <a:prstGeom prst="rect">
            <a:avLst/>
          </a:prstGeom>
          <a:noFill/>
          <a:ln w="9525">
            <a:noFill/>
            <a:miter lim="800000"/>
            <a:headEnd/>
            <a:tailEnd/>
          </a:ln>
        </p:spPr>
      </p:pic>
      <p:sp>
        <p:nvSpPr>
          <p:cNvPr id="5" name="Rectangle 4"/>
          <p:cNvSpPr/>
          <p:nvPr/>
        </p:nvSpPr>
        <p:spPr>
          <a:xfrm>
            <a:off x="1295400" y="1688068"/>
            <a:ext cx="6934200" cy="369332"/>
          </a:xfrm>
          <a:prstGeom prst="rect">
            <a:avLst/>
          </a:prstGeom>
        </p:spPr>
        <p:txBody>
          <a:bodyPr wrap="square">
            <a:spAutoFit/>
          </a:bodyPr>
          <a:lstStyle/>
          <a:p>
            <a:r>
              <a:rPr lang="en-US" dirty="0"/>
              <a:t>Fig: A triangle strip formed with 11 triangles connecting 13 vertices.</a:t>
            </a:r>
          </a:p>
        </p:txBody>
      </p:sp>
      <p:pic>
        <p:nvPicPr>
          <p:cNvPr id="3074" name="Picture 2" descr="C:\Users\DEEP\Desktop\Graphics\quadrilateral mesh.JPG"/>
          <p:cNvPicPr>
            <a:picLocks noChangeAspect="1" noChangeArrowheads="1"/>
          </p:cNvPicPr>
          <p:nvPr/>
        </p:nvPicPr>
        <p:blipFill>
          <a:blip r:embed="rId3" cstate="print"/>
          <a:srcRect/>
          <a:stretch>
            <a:fillRect/>
          </a:stretch>
        </p:blipFill>
        <p:spPr bwMode="auto">
          <a:xfrm>
            <a:off x="3186113" y="2514600"/>
            <a:ext cx="2771775" cy="1828800"/>
          </a:xfrm>
          <a:prstGeom prst="rect">
            <a:avLst/>
          </a:prstGeom>
          <a:noFill/>
        </p:spPr>
      </p:pic>
      <p:sp>
        <p:nvSpPr>
          <p:cNvPr id="7" name="Rectangle 6"/>
          <p:cNvSpPr/>
          <p:nvPr/>
        </p:nvSpPr>
        <p:spPr>
          <a:xfrm>
            <a:off x="304800" y="4334470"/>
            <a:ext cx="8610600" cy="646331"/>
          </a:xfrm>
          <a:prstGeom prst="rect">
            <a:avLst/>
          </a:prstGeom>
        </p:spPr>
        <p:txBody>
          <a:bodyPr wrap="square">
            <a:spAutoFit/>
          </a:bodyPr>
          <a:lstStyle/>
          <a:p>
            <a:pPr algn="ctr"/>
            <a:r>
              <a:rPr lang="en-US" dirty="0" smtClean="0"/>
              <a:t>A quadrilateral mesh  planes containing 12 quadrilaterals constructed from a 5 by 4 input vertex array.</a:t>
            </a:r>
            <a:endParaRPr lang="en-US" dirty="0"/>
          </a:p>
        </p:txBody>
      </p:sp>
      <p:sp>
        <p:nvSpPr>
          <p:cNvPr id="6" name="Slide Number Placeholder 5"/>
          <p:cNvSpPr>
            <a:spLocks noGrp="1"/>
          </p:cNvSpPr>
          <p:nvPr>
            <p:ph type="sldNum" sz="quarter" idx="12"/>
          </p:nvPr>
        </p:nvSpPr>
        <p:spPr/>
        <p:txBody>
          <a:bodyPr/>
          <a:lstStyle/>
          <a:p>
            <a:fld id="{E3D2A2F3-B7B1-44FC-99F1-F8CD48FE2F30}" type="slidenum">
              <a:rPr lang="en-US" smtClean="0"/>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Representing polygon meshes</a:t>
            </a:r>
            <a:endParaRPr lang="en-US" dirty="0"/>
          </a:p>
        </p:txBody>
      </p:sp>
      <p:pic>
        <p:nvPicPr>
          <p:cNvPr id="4098" name="Picture 2" descr="C:\Users\DEEP\Desktop\Graphics\representing polygon mesh.JPG"/>
          <p:cNvPicPr>
            <a:picLocks noChangeAspect="1" noChangeArrowheads="1"/>
          </p:cNvPicPr>
          <p:nvPr/>
        </p:nvPicPr>
        <p:blipFill>
          <a:blip r:embed="rId2" cstate="print"/>
          <a:srcRect/>
          <a:stretch>
            <a:fillRect/>
          </a:stretch>
        </p:blipFill>
        <p:spPr bwMode="auto">
          <a:xfrm>
            <a:off x="3328988" y="1438275"/>
            <a:ext cx="2486025" cy="1838325"/>
          </a:xfrm>
          <a:prstGeom prst="rect">
            <a:avLst/>
          </a:prstGeom>
          <a:noFill/>
        </p:spPr>
      </p:pic>
      <p:sp>
        <p:nvSpPr>
          <p:cNvPr id="4102" name="Rectangle 6"/>
          <p:cNvSpPr>
            <a:spLocks noChangeArrowheads="1"/>
          </p:cNvSpPr>
          <p:nvPr/>
        </p:nvSpPr>
        <p:spPr bwMode="auto">
          <a:xfrm>
            <a:off x="1361024" y="3285292"/>
            <a:ext cx="6421951" cy="6771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Representing polygon mesh with each polygon as vertex list.</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103" name="Rectangle 7"/>
          <p:cNvSpPr>
            <a:spLocks noChangeArrowheads="1"/>
          </p:cNvSpPr>
          <p:nvPr/>
        </p:nvSpPr>
        <p:spPr bwMode="auto">
          <a:xfrm>
            <a:off x="0" y="6858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04" name="Rectangle 8"/>
          <p:cNvSpPr>
            <a:spLocks noChangeArrowheads="1"/>
          </p:cNvSpPr>
          <p:nvPr/>
        </p:nvSpPr>
        <p:spPr bwMode="auto">
          <a:xfrm>
            <a:off x="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05" name="Rectangle 9"/>
          <p:cNvSpPr>
            <a:spLocks noChangeArrowheads="1"/>
          </p:cNvSpPr>
          <p:nvPr/>
        </p:nvSpPr>
        <p:spPr bwMode="auto">
          <a:xfrm>
            <a:off x="0" y="1143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09"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110" name="Rectangle 14"/>
          <p:cNvSpPr>
            <a:spLocks noChangeArrowheads="1"/>
          </p:cNvSpPr>
          <p:nvPr/>
        </p:nvSpPr>
        <p:spPr bwMode="auto">
          <a:xfrm>
            <a:off x="0" y="6762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11" name="Rectangle 15"/>
          <p:cNvSpPr>
            <a:spLocks noChangeArrowheads="1"/>
          </p:cNvSpPr>
          <p:nvPr/>
        </p:nvSpPr>
        <p:spPr bwMode="auto">
          <a:xfrm>
            <a:off x="0" y="8953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4113" name="Picture 17" descr="C:\Users\DEEP\Desktop\Graphics\representing polygon meshes.JPG"/>
          <p:cNvPicPr>
            <a:picLocks noChangeAspect="1" noChangeArrowheads="1"/>
          </p:cNvPicPr>
          <p:nvPr/>
        </p:nvPicPr>
        <p:blipFill>
          <a:blip r:embed="rId3" cstate="print"/>
          <a:srcRect/>
          <a:stretch>
            <a:fillRect/>
          </a:stretch>
        </p:blipFill>
        <p:spPr bwMode="auto">
          <a:xfrm>
            <a:off x="2667000" y="3733800"/>
            <a:ext cx="3657600" cy="2943225"/>
          </a:xfrm>
          <a:prstGeom prst="rect">
            <a:avLst/>
          </a:prstGeom>
          <a:noFill/>
        </p:spPr>
      </p:pic>
      <p:sp>
        <p:nvSpPr>
          <p:cNvPr id="12" name="Slide Number Placeholder 11"/>
          <p:cNvSpPr>
            <a:spLocks noGrp="1"/>
          </p:cNvSpPr>
          <p:nvPr>
            <p:ph type="sldNum" sz="quarter" idx="12"/>
          </p:nvPr>
        </p:nvSpPr>
        <p:spPr/>
        <p:txBody>
          <a:bodyPr/>
          <a:lstStyle/>
          <a:p>
            <a:fld id="{E3D2A2F3-B7B1-44FC-99F1-F8CD48FE2F30}"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Defining polygons by pointers to an edge list</a:t>
            </a:r>
            <a:endParaRPr lang="en-US" dirty="0"/>
          </a:p>
        </p:txBody>
      </p:sp>
      <p:sp>
        <p:nvSpPr>
          <p:cNvPr id="3" name="Content Placeholder 2"/>
          <p:cNvSpPr>
            <a:spLocks noGrp="1"/>
          </p:cNvSpPr>
          <p:nvPr>
            <p:ph idx="1"/>
          </p:nvPr>
        </p:nvSpPr>
        <p:spPr/>
        <p:txBody>
          <a:bodyPr>
            <a:normAutofit/>
          </a:bodyPr>
          <a:lstStyle/>
          <a:p>
            <a:pPr algn="just"/>
            <a:r>
              <a:rPr lang="en-US" dirty="0"/>
              <a:t>In this method, we have vertex list V, represent the polygon as a list of </a:t>
            </a:r>
            <a:r>
              <a:rPr lang="en-US" b="1" dirty="0"/>
              <a:t>pointers</a:t>
            </a:r>
            <a:r>
              <a:rPr lang="en-US" dirty="0"/>
              <a:t> not to the </a:t>
            </a:r>
            <a:r>
              <a:rPr lang="en-US" b="1" i="1" dirty="0"/>
              <a:t>vertex</a:t>
            </a:r>
            <a:r>
              <a:rPr lang="en-US" dirty="0"/>
              <a:t> list but to an </a:t>
            </a:r>
            <a:r>
              <a:rPr lang="en-US" b="1" dirty="0"/>
              <a:t>edge</a:t>
            </a:r>
            <a:r>
              <a:rPr lang="en-US" dirty="0"/>
              <a:t> list. </a:t>
            </a:r>
            <a:endParaRPr lang="en-US" dirty="0" smtClean="0"/>
          </a:p>
          <a:p>
            <a:pPr algn="just"/>
            <a:r>
              <a:rPr lang="en-US" dirty="0" smtClean="0"/>
              <a:t>Each </a:t>
            </a:r>
            <a:r>
              <a:rPr lang="en-US" dirty="0"/>
              <a:t>edge in edge list points to the two </a:t>
            </a:r>
            <a:r>
              <a:rPr lang="en-US" b="1" dirty="0"/>
              <a:t>vertices</a:t>
            </a:r>
            <a:r>
              <a:rPr lang="en-US" dirty="0"/>
              <a:t> in the vertex </a:t>
            </a:r>
            <a:r>
              <a:rPr lang="en-US" dirty="0" smtClean="0"/>
              <a:t>list, also </a:t>
            </a:r>
            <a:r>
              <a:rPr lang="en-US" dirty="0"/>
              <a:t>to one or two </a:t>
            </a:r>
            <a:r>
              <a:rPr lang="en-US" b="1" dirty="0"/>
              <a:t>polygon</a:t>
            </a:r>
            <a:r>
              <a:rPr lang="en-US" dirty="0"/>
              <a:t>, the edge belongs. </a:t>
            </a:r>
          </a:p>
          <a:p>
            <a:pPr>
              <a:buNone/>
            </a:pPr>
            <a:endParaRPr lang="en-US" dirty="0"/>
          </a:p>
        </p:txBody>
      </p:sp>
      <p:pic>
        <p:nvPicPr>
          <p:cNvPr id="20482" name="Picture 2" descr="C:\Users\DEEP\Desktop\Graphics\Defining polygons by pointers to an edge list.JPG"/>
          <p:cNvPicPr>
            <a:picLocks noChangeAspect="1" noChangeArrowheads="1"/>
          </p:cNvPicPr>
          <p:nvPr/>
        </p:nvPicPr>
        <p:blipFill>
          <a:blip r:embed="rId2" cstate="print"/>
          <a:srcRect/>
          <a:stretch>
            <a:fillRect/>
          </a:stretch>
        </p:blipFill>
        <p:spPr bwMode="auto">
          <a:xfrm>
            <a:off x="2209800" y="4800600"/>
            <a:ext cx="4724400" cy="1981200"/>
          </a:xfrm>
          <a:prstGeom prst="rect">
            <a:avLst/>
          </a:prstGeom>
          <a:noFill/>
        </p:spPr>
      </p:pic>
      <p:sp>
        <p:nvSpPr>
          <p:cNvPr id="5" name="Slide Number Placeholder 4"/>
          <p:cNvSpPr>
            <a:spLocks noGrp="1"/>
          </p:cNvSpPr>
          <p:nvPr>
            <p:ph type="sldNum" sz="quarter" idx="12"/>
          </p:nvPr>
        </p:nvSpPr>
        <p:spPr/>
        <p:txBody>
          <a:bodyPr/>
          <a:lstStyle/>
          <a:p>
            <a:fld id="{E3D2A2F3-B7B1-44FC-99F1-F8CD48FE2F30}"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C:\Users\DEEP\Desktop\Graphics\Defining polygons by pointers to an edge list1.JPG"/>
          <p:cNvPicPr>
            <a:picLocks noChangeAspect="1" noChangeArrowheads="1"/>
          </p:cNvPicPr>
          <p:nvPr/>
        </p:nvPicPr>
        <p:blipFill>
          <a:blip r:embed="rId2" cstate="print"/>
          <a:srcRect/>
          <a:stretch>
            <a:fillRect/>
          </a:stretch>
        </p:blipFill>
        <p:spPr bwMode="auto">
          <a:xfrm>
            <a:off x="2114550" y="304800"/>
            <a:ext cx="4914900" cy="2171700"/>
          </a:xfrm>
          <a:prstGeom prst="rect">
            <a:avLst/>
          </a:prstGeom>
          <a:noFill/>
        </p:spPr>
      </p:pic>
      <p:pic>
        <p:nvPicPr>
          <p:cNvPr id="2" name="Picture 1" descr="C:\Users\DEEP\Desktop\Capture.JPG"/>
          <p:cNvPicPr>
            <a:picLocks noChangeAspect="1" noChangeArrowheads="1"/>
          </p:cNvPicPr>
          <p:nvPr/>
        </p:nvPicPr>
        <p:blipFill>
          <a:blip r:embed="rId3" cstate="print"/>
          <a:srcRect/>
          <a:stretch>
            <a:fillRect/>
          </a:stretch>
        </p:blipFill>
        <p:spPr bwMode="auto">
          <a:xfrm>
            <a:off x="1981200" y="2886075"/>
            <a:ext cx="5181600" cy="3514725"/>
          </a:xfrm>
          <a:prstGeom prst="rect">
            <a:avLst/>
          </a:prstGeom>
          <a:noFill/>
        </p:spPr>
      </p:pic>
      <p:sp>
        <p:nvSpPr>
          <p:cNvPr id="4" name="Slide Number Placeholder 3"/>
          <p:cNvSpPr>
            <a:spLocks noGrp="1"/>
          </p:cNvSpPr>
          <p:nvPr>
            <p:ph type="sldNum" sz="quarter" idx="12"/>
          </p:nvPr>
        </p:nvSpPr>
        <p:spPr/>
        <p:txBody>
          <a:bodyPr/>
          <a:lstStyle/>
          <a:p>
            <a:fld id="{E3D2A2F3-B7B1-44FC-99F1-F8CD48FE2F30}"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Plane Equation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32526"/>
            <a:ext cx="3300484" cy="3296674"/>
          </a:xfrm>
        </p:spPr>
      </p:pic>
      <p:sp>
        <p:nvSpPr>
          <p:cNvPr id="4" name="Slide Number Placeholder 3"/>
          <p:cNvSpPr>
            <a:spLocks noGrp="1"/>
          </p:cNvSpPr>
          <p:nvPr>
            <p:ph type="sldNum" sz="quarter" idx="12"/>
          </p:nvPr>
        </p:nvSpPr>
        <p:spPr/>
        <p:txBody>
          <a:bodyPr/>
          <a:lstStyle/>
          <a:p>
            <a:fld id="{E3D2A2F3-B7B1-44FC-99F1-F8CD48FE2F30}" type="slidenum">
              <a:rPr lang="en-US" smtClean="0"/>
              <a:pPr/>
              <a:t>16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465826"/>
            <a:ext cx="3946052" cy="3830074"/>
          </a:xfrm>
          <a:prstGeom prst="rect">
            <a:avLst/>
          </a:prstGeom>
        </p:spPr>
      </p:pic>
    </p:spTree>
    <p:extLst>
      <p:ext uri="{BB962C8B-B14F-4D97-AF65-F5344CB8AC3E}">
        <p14:creationId xmlns:p14="http://schemas.microsoft.com/office/powerpoint/2010/main" val="9629121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Plane Equation Method</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t>Plane equation method is another method for representation </a:t>
            </a:r>
            <a:r>
              <a:rPr lang="en-US" dirty="0" smtClean="0"/>
              <a:t>of the </a:t>
            </a:r>
            <a:r>
              <a:rPr lang="en-US" dirty="0"/>
              <a:t>polygon surface for 3D object</a:t>
            </a:r>
            <a:r>
              <a:rPr lang="en-US" dirty="0" smtClean="0"/>
              <a:t>.</a:t>
            </a:r>
          </a:p>
          <a:p>
            <a:pPr algn="just"/>
            <a:r>
              <a:rPr lang="en-US" dirty="0"/>
              <a:t>The information about the spatial orientation of object is described by its individual surface, which is obtained by the vertex co-ordinates and the equation of each surface. </a:t>
            </a:r>
            <a:endParaRPr lang="en-US" dirty="0" smtClean="0"/>
          </a:p>
          <a:p>
            <a:pPr algn="just"/>
            <a:r>
              <a:rPr lang="en-US" dirty="0"/>
              <a:t>The equation for a plane surface can be expressed in the </a:t>
            </a:r>
            <a:r>
              <a:rPr lang="en-US" dirty="0" smtClean="0"/>
              <a:t>form:</a:t>
            </a:r>
          </a:p>
          <a:p>
            <a:pPr algn="ctr">
              <a:buNone/>
            </a:pPr>
            <a:r>
              <a:rPr lang="en-US" b="1" dirty="0" smtClean="0"/>
              <a:t>Ax </a:t>
            </a:r>
            <a:r>
              <a:rPr lang="en-US" b="1" dirty="0"/>
              <a:t>+ By + Cz + D = 0</a:t>
            </a:r>
          </a:p>
        </p:txBody>
      </p:sp>
      <p:sp>
        <p:nvSpPr>
          <p:cNvPr id="4" name="Slide Number Placeholder 3"/>
          <p:cNvSpPr>
            <a:spLocks noGrp="1"/>
          </p:cNvSpPr>
          <p:nvPr>
            <p:ph type="sldNum" sz="quarter" idx="12"/>
          </p:nvPr>
        </p:nvSpPr>
        <p:spPr/>
        <p:txBody>
          <a:bodyPr/>
          <a:lstStyle/>
          <a:p>
            <a:fld id="{E3D2A2F3-B7B1-44FC-99F1-F8CD48FE2F30}" type="slidenum">
              <a:rPr lang="en-US" smtClean="0"/>
              <a:pPr/>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D2A2F3-B7B1-44FC-99F1-F8CD48FE2F30}" type="slidenum">
              <a:rPr lang="en-US" smtClean="0"/>
              <a:pPr/>
              <a:t>18</a:t>
            </a:fld>
            <a:endParaRPr lang="en-US"/>
          </a:p>
        </p:txBody>
      </p:sp>
      <p:sp>
        <p:nvSpPr>
          <p:cNvPr id="4" name="Title 1"/>
          <p:cNvSpPr>
            <a:spLocks noGrp="1"/>
          </p:cNvSpPr>
          <p:nvPr>
            <p:ph type="title"/>
          </p:nvPr>
        </p:nvSpPr>
        <p:spPr>
          <a:xfrm>
            <a:off x="457200" y="176213"/>
            <a:ext cx="8229600" cy="1143000"/>
          </a:xfrm>
        </p:spPr>
        <p:txBody>
          <a:bodyPr/>
          <a:lstStyle/>
          <a:p>
            <a:r>
              <a:rPr lang="en-US" b="1" dirty="0"/>
              <a:t>Plane Equation Method</a:t>
            </a:r>
            <a:endParaRPr lang="en-US"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466" y="1600201"/>
            <a:ext cx="7354334" cy="475615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smtClean="0"/>
              <a:t>To produce a display of three dimensional object we must process the input data representation for the object through several steps.</a:t>
            </a:r>
          </a:p>
          <a:p>
            <a:r>
              <a:rPr lang="en-US" dirty="0" smtClean="0"/>
              <a:t>These processing steps include:</a:t>
            </a:r>
          </a:p>
          <a:p>
            <a:pPr marL="571500" indent="-571500">
              <a:buFont typeface="+mj-lt"/>
              <a:buAutoNum type="romanLcPeriod"/>
            </a:pPr>
            <a:r>
              <a:rPr lang="en-US" dirty="0" smtClean="0"/>
              <a:t>Transformation of modeling/world coordinate description to view coordinate ,then to device coordinate.</a:t>
            </a:r>
          </a:p>
          <a:p>
            <a:pPr marL="571500" indent="-571500">
              <a:buFont typeface="+mj-lt"/>
              <a:buAutoNum type="romanLcPeriod"/>
            </a:pPr>
            <a:r>
              <a:rPr lang="en-US" dirty="0" smtClean="0"/>
              <a:t>Identification of visible surface and,</a:t>
            </a:r>
          </a:p>
          <a:p>
            <a:pPr marL="571500" indent="-571500">
              <a:buFont typeface="+mj-lt"/>
              <a:buAutoNum type="romanLcPeriod"/>
            </a:pPr>
            <a:r>
              <a:rPr lang="en-US" dirty="0" smtClean="0"/>
              <a:t>The application of surface rendering procedures</a:t>
            </a:r>
            <a:endParaRPr lang="en-US" dirty="0"/>
          </a:p>
        </p:txBody>
      </p:sp>
      <p:sp>
        <p:nvSpPr>
          <p:cNvPr id="4" name="Slide Number Placeholder 3"/>
          <p:cNvSpPr>
            <a:spLocks noGrp="1"/>
          </p:cNvSpPr>
          <p:nvPr>
            <p:ph type="sldNum" sz="quarter" idx="12"/>
          </p:nvPr>
        </p:nvSpPr>
        <p:spPr/>
        <p:txBody>
          <a:bodyPr/>
          <a:lstStyle/>
          <a:p>
            <a:fld id="{E3D2A2F3-B7B1-44FC-99F1-F8CD48FE2F30}" type="slidenum">
              <a:rPr lang="en-US" smtClean="0"/>
              <a:pPr/>
              <a:t>19</a:t>
            </a:fld>
            <a:endParaRPr lang="en-US"/>
          </a:p>
        </p:txBody>
      </p:sp>
      <p:sp>
        <p:nvSpPr>
          <p:cNvPr id="5" name="Title 1"/>
          <p:cNvSpPr>
            <a:spLocks noGrp="1"/>
          </p:cNvSpPr>
          <p:nvPr>
            <p:ph type="title"/>
          </p:nvPr>
        </p:nvSpPr>
        <p:spPr/>
        <p:txBody>
          <a:bodyPr/>
          <a:lstStyle/>
          <a:p>
            <a:r>
              <a:rPr lang="en-US" b="1" dirty="0"/>
              <a:t>Plane Equation Method</a:t>
            </a:r>
            <a:endParaRPr lang="en-US" dirty="0"/>
          </a:p>
        </p:txBody>
      </p:sp>
    </p:spTree>
    <p:extLst>
      <p:ext uri="{BB962C8B-B14F-4D97-AF65-F5344CB8AC3E}">
        <p14:creationId xmlns:p14="http://schemas.microsoft.com/office/powerpoint/2010/main" val="39842933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3D2A2F3-B7B1-44FC-99F1-F8CD48FE2F30}" type="slidenum">
              <a:rPr lang="en-US" smtClean="0"/>
              <a:pPr/>
              <a:t>2</a:t>
            </a:fld>
            <a:endParaRPr lang="en-US"/>
          </a:p>
        </p:txBody>
      </p:sp>
      <p:pic>
        <p:nvPicPr>
          <p:cNvPr id="5" name="Content Placeholder 4" descr="surface modeling2.jpg"/>
          <p:cNvPicPr>
            <a:picLocks noGrp="1" noChangeAspect="1"/>
          </p:cNvPicPr>
          <p:nvPr>
            <p:ph idx="1"/>
          </p:nvPr>
        </p:nvPicPr>
        <p:blipFill>
          <a:blip r:embed="rId2"/>
          <a:stretch>
            <a:fillRect/>
          </a:stretch>
        </p:blipFill>
        <p:spPr>
          <a:xfrm>
            <a:off x="457200" y="838200"/>
            <a:ext cx="8229600" cy="54864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Quadric </a:t>
            </a:r>
            <a:r>
              <a:rPr lang="en-US" b="1" dirty="0" smtClean="0"/>
              <a:t>Surface</a:t>
            </a:r>
            <a:endParaRPr lang="en-US" dirty="0"/>
          </a:p>
        </p:txBody>
      </p:sp>
      <p:sp>
        <p:nvSpPr>
          <p:cNvPr id="3" name="Content Placeholder 2"/>
          <p:cNvSpPr>
            <a:spLocks noGrp="1"/>
          </p:cNvSpPr>
          <p:nvPr>
            <p:ph idx="1"/>
          </p:nvPr>
        </p:nvSpPr>
        <p:spPr/>
        <p:txBody>
          <a:bodyPr/>
          <a:lstStyle/>
          <a:p>
            <a:pPr algn="just"/>
            <a:r>
              <a:rPr lang="en-US" dirty="0"/>
              <a:t>Quadric Surface is one of the frequently used 3D objects surface representation. </a:t>
            </a:r>
            <a:endParaRPr lang="en-US" dirty="0" smtClean="0"/>
          </a:p>
          <a:p>
            <a:pPr algn="just"/>
            <a:r>
              <a:rPr lang="en-US" dirty="0" smtClean="0"/>
              <a:t>The </a:t>
            </a:r>
            <a:r>
              <a:rPr lang="en-US" dirty="0"/>
              <a:t>quadric surface can be represented by a second degree polynomial. </a:t>
            </a:r>
            <a:endParaRPr lang="en-US" dirty="0" smtClean="0"/>
          </a:p>
          <a:p>
            <a:pPr algn="just"/>
            <a:r>
              <a:rPr lang="en-US" dirty="0" smtClean="0"/>
              <a:t>This </a:t>
            </a:r>
            <a:r>
              <a:rPr lang="en-US" dirty="0"/>
              <a:t>includes:</a:t>
            </a:r>
          </a:p>
          <a:p>
            <a:pPr>
              <a:buNone/>
            </a:pPr>
            <a:endParaRPr lang="en-US" dirty="0"/>
          </a:p>
        </p:txBody>
      </p:sp>
      <p:sp>
        <p:nvSpPr>
          <p:cNvPr id="4" name="Slide Number Placeholder 3"/>
          <p:cNvSpPr>
            <a:spLocks noGrp="1"/>
          </p:cNvSpPr>
          <p:nvPr>
            <p:ph type="sldNum" sz="quarter" idx="12"/>
          </p:nvPr>
        </p:nvSpPr>
        <p:spPr/>
        <p:txBody>
          <a:bodyPr/>
          <a:lstStyle/>
          <a:p>
            <a:fld id="{E3D2A2F3-B7B1-44FC-99F1-F8CD48FE2F30}"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5097" y="1600200"/>
            <a:ext cx="7719303" cy="4525963"/>
          </a:xfrm>
        </p:spPr>
      </p:pic>
      <p:sp>
        <p:nvSpPr>
          <p:cNvPr id="4" name="Slide Number Placeholder 3"/>
          <p:cNvSpPr>
            <a:spLocks noGrp="1"/>
          </p:cNvSpPr>
          <p:nvPr>
            <p:ph type="sldNum" sz="quarter" idx="12"/>
          </p:nvPr>
        </p:nvSpPr>
        <p:spPr/>
        <p:txBody>
          <a:bodyPr/>
          <a:lstStyle/>
          <a:p>
            <a:fld id="{E3D2A2F3-B7B1-44FC-99F1-F8CD48FE2F30}" type="slidenum">
              <a:rPr lang="en-US" smtClean="0"/>
              <a:pPr/>
              <a:t>21</a:t>
            </a:fld>
            <a:endParaRPr lang="en-US"/>
          </a:p>
        </p:txBody>
      </p:sp>
      <p:sp>
        <p:nvSpPr>
          <p:cNvPr id="5" name="Title 1"/>
          <p:cNvSpPr>
            <a:spLocks noGrp="1"/>
          </p:cNvSpPr>
          <p:nvPr>
            <p:ph type="title"/>
          </p:nvPr>
        </p:nvSpPr>
        <p:spPr/>
        <p:txBody>
          <a:bodyPr>
            <a:normAutofit/>
          </a:bodyPr>
          <a:lstStyle/>
          <a:p>
            <a:pPr lvl="0"/>
            <a:r>
              <a:rPr lang="en-US" b="1" dirty="0"/>
              <a:t>Quadric </a:t>
            </a:r>
            <a:r>
              <a:rPr lang="en-US" b="1" dirty="0" smtClean="0"/>
              <a:t>Surface</a:t>
            </a:r>
            <a:endParaRPr lang="en-US" dirty="0"/>
          </a:p>
        </p:txBody>
      </p:sp>
    </p:spTree>
    <p:extLst>
      <p:ext uri="{BB962C8B-B14F-4D97-AF65-F5344CB8AC3E}">
        <p14:creationId xmlns:p14="http://schemas.microsoft.com/office/powerpoint/2010/main" val="3367129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Picture 1" descr="C:\Users\DEEP\Desktop\Capture.JPG"/>
          <p:cNvPicPr>
            <a:picLocks noChangeAspect="1" noChangeArrowheads="1"/>
          </p:cNvPicPr>
          <p:nvPr/>
        </p:nvPicPr>
        <p:blipFill>
          <a:blip r:embed="rId2" cstate="print"/>
          <a:srcRect/>
          <a:stretch>
            <a:fillRect/>
          </a:stretch>
        </p:blipFill>
        <p:spPr bwMode="auto">
          <a:xfrm>
            <a:off x="247650" y="1524000"/>
            <a:ext cx="8648700" cy="4572000"/>
          </a:xfrm>
          <a:prstGeom prst="rect">
            <a:avLst/>
          </a:prstGeom>
          <a:noFill/>
        </p:spPr>
      </p:pic>
      <p:sp>
        <p:nvSpPr>
          <p:cNvPr id="3" name="Slide Number Placeholder 2"/>
          <p:cNvSpPr>
            <a:spLocks noGrp="1"/>
          </p:cNvSpPr>
          <p:nvPr>
            <p:ph type="sldNum" sz="quarter" idx="12"/>
          </p:nvPr>
        </p:nvSpPr>
        <p:spPr/>
        <p:txBody>
          <a:bodyPr/>
          <a:lstStyle/>
          <a:p>
            <a:fld id="{E3D2A2F3-B7B1-44FC-99F1-F8CD48FE2F30}" type="slidenum">
              <a:rPr lang="en-US" smtClean="0"/>
              <a:pPr/>
              <a:t>22</a:t>
            </a:fld>
            <a:endParaRPr lang="en-US"/>
          </a:p>
        </p:txBody>
      </p:sp>
      <p:sp>
        <p:nvSpPr>
          <p:cNvPr id="4" name="Title 1"/>
          <p:cNvSpPr>
            <a:spLocks noGrp="1"/>
          </p:cNvSpPr>
          <p:nvPr>
            <p:ph type="title"/>
          </p:nvPr>
        </p:nvSpPr>
        <p:spPr>
          <a:xfrm>
            <a:off x="457200" y="274638"/>
            <a:ext cx="8229600" cy="1143000"/>
          </a:xfrm>
        </p:spPr>
        <p:txBody>
          <a:bodyPr>
            <a:normAutofit/>
          </a:bodyPr>
          <a:lstStyle/>
          <a:p>
            <a:pPr lvl="0"/>
            <a:r>
              <a:rPr lang="en-US" b="1" dirty="0"/>
              <a:t>Quadric </a:t>
            </a:r>
            <a:r>
              <a:rPr lang="en-US" b="1" dirty="0" smtClean="0"/>
              <a:t>Surface</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35628"/>
            <a:ext cx="4800600" cy="4525963"/>
          </a:xfrm>
        </p:spPr>
      </p:pic>
      <p:sp>
        <p:nvSpPr>
          <p:cNvPr id="4" name="Slide Number Placeholder 3"/>
          <p:cNvSpPr>
            <a:spLocks noGrp="1"/>
          </p:cNvSpPr>
          <p:nvPr>
            <p:ph type="sldNum" sz="quarter" idx="12"/>
          </p:nvPr>
        </p:nvSpPr>
        <p:spPr/>
        <p:txBody>
          <a:bodyPr/>
          <a:lstStyle/>
          <a:p>
            <a:fld id="{E3D2A2F3-B7B1-44FC-99F1-F8CD48FE2F30}" type="slidenum">
              <a:rPr lang="en-US" smtClean="0"/>
              <a:pPr/>
              <a:t>23</a:t>
            </a:fld>
            <a:endParaRPr lang="en-US"/>
          </a:p>
        </p:txBody>
      </p:sp>
      <p:sp>
        <p:nvSpPr>
          <p:cNvPr id="5" name="Title 1"/>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t>Wireframe Representation</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523" y="1635628"/>
            <a:ext cx="4400550" cy="4307971"/>
          </a:xfrm>
          <a:prstGeom prst="rect">
            <a:avLst/>
          </a:prstGeom>
        </p:spPr>
      </p:pic>
    </p:spTree>
    <p:extLst>
      <p:ext uri="{BB962C8B-B14F-4D97-AF65-F5344CB8AC3E}">
        <p14:creationId xmlns:p14="http://schemas.microsoft.com/office/powerpoint/2010/main" val="39163620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Wireframe </a:t>
            </a:r>
            <a:r>
              <a:rPr lang="en-US" b="1" dirty="0" smtClean="0"/>
              <a:t>Representation</a:t>
            </a:r>
            <a:endParaRPr lang="en-US" dirty="0"/>
          </a:p>
        </p:txBody>
      </p:sp>
      <p:sp>
        <p:nvSpPr>
          <p:cNvPr id="3" name="Content Placeholder 2"/>
          <p:cNvSpPr>
            <a:spLocks noGrp="1"/>
          </p:cNvSpPr>
          <p:nvPr>
            <p:ph idx="1"/>
          </p:nvPr>
        </p:nvSpPr>
        <p:spPr>
          <a:xfrm>
            <a:off x="457200" y="1600200"/>
            <a:ext cx="8229600" cy="4953000"/>
          </a:xfrm>
        </p:spPr>
        <p:txBody>
          <a:bodyPr>
            <a:normAutofit fontScale="92500" lnSpcReduction="20000"/>
          </a:bodyPr>
          <a:lstStyle/>
          <a:p>
            <a:pPr algn="just"/>
            <a:r>
              <a:rPr lang="en-US" dirty="0"/>
              <a:t>In this method, 3D object is represented as a list of straight lines, each of which is represented by its two end points (x</a:t>
            </a:r>
            <a:r>
              <a:rPr lang="en-US" baseline="-25000" dirty="0"/>
              <a:t>1</a:t>
            </a:r>
            <a:r>
              <a:rPr lang="en-US" dirty="0"/>
              <a:t>, y</a:t>
            </a:r>
            <a:r>
              <a:rPr lang="en-US" baseline="-25000" dirty="0"/>
              <a:t>1</a:t>
            </a:r>
            <a:r>
              <a:rPr lang="en-US" dirty="0"/>
              <a:t>, z</a:t>
            </a:r>
            <a:r>
              <a:rPr lang="en-US" baseline="-25000" dirty="0"/>
              <a:t>1</a:t>
            </a:r>
            <a:r>
              <a:rPr lang="en-US" dirty="0"/>
              <a:t>) and (x</a:t>
            </a:r>
            <a:r>
              <a:rPr lang="en-US" baseline="-25000" dirty="0"/>
              <a:t>2</a:t>
            </a:r>
            <a:r>
              <a:rPr lang="en-US" dirty="0"/>
              <a:t>, y</a:t>
            </a:r>
            <a:r>
              <a:rPr lang="en-US" baseline="-25000" dirty="0"/>
              <a:t>2</a:t>
            </a:r>
            <a:r>
              <a:rPr lang="en-US" dirty="0"/>
              <a:t>, z</a:t>
            </a:r>
            <a:r>
              <a:rPr lang="en-US" baseline="-25000" dirty="0"/>
              <a:t>2</a:t>
            </a:r>
            <a:r>
              <a:rPr lang="en-US" dirty="0"/>
              <a:t>). </a:t>
            </a:r>
            <a:endParaRPr lang="en-US" dirty="0" smtClean="0"/>
          </a:p>
          <a:p>
            <a:pPr algn="just"/>
            <a:r>
              <a:rPr lang="en-US" dirty="0" smtClean="0"/>
              <a:t>This </a:t>
            </a:r>
            <a:r>
              <a:rPr lang="en-US" dirty="0"/>
              <a:t>method only shows the skeletal structure of the objects. </a:t>
            </a:r>
            <a:endParaRPr lang="en-US" dirty="0" smtClean="0"/>
          </a:p>
          <a:p>
            <a:pPr algn="just"/>
            <a:r>
              <a:rPr lang="en-US" dirty="0" smtClean="0"/>
              <a:t>It </a:t>
            </a:r>
            <a:r>
              <a:rPr lang="en-US" dirty="0"/>
              <a:t>is simple and can see through the object and fast method. </a:t>
            </a:r>
            <a:endParaRPr lang="en-US" dirty="0" smtClean="0"/>
          </a:p>
          <a:p>
            <a:pPr algn="just"/>
            <a:r>
              <a:rPr lang="en-US" dirty="0" smtClean="0"/>
              <a:t>But </a:t>
            </a:r>
            <a:r>
              <a:rPr lang="en-US" dirty="0"/>
              <a:t>independent line data structure is very inefficient i.e. don’t know what is connected to what. </a:t>
            </a:r>
            <a:endParaRPr lang="en-US" dirty="0" smtClean="0"/>
          </a:p>
          <a:p>
            <a:pPr algn="just"/>
            <a:r>
              <a:rPr lang="en-US" dirty="0" smtClean="0"/>
              <a:t>In </a:t>
            </a:r>
            <a:r>
              <a:rPr lang="en-US" dirty="0"/>
              <a:t>this method the scenes represented are not realistic</a:t>
            </a:r>
            <a:r>
              <a:rPr lang="en-US" dirty="0" smtClean="0"/>
              <a:t>.</a:t>
            </a:r>
            <a:endParaRPr lang="en-US" dirty="0"/>
          </a:p>
        </p:txBody>
      </p:sp>
      <p:sp>
        <p:nvSpPr>
          <p:cNvPr id="4" name="Slide Number Placeholder 3"/>
          <p:cNvSpPr>
            <a:spLocks noGrp="1"/>
          </p:cNvSpPr>
          <p:nvPr>
            <p:ph type="sldNum" sz="quarter" idx="12"/>
          </p:nvPr>
        </p:nvSpPr>
        <p:spPr/>
        <p:txBody>
          <a:bodyPr/>
          <a:lstStyle/>
          <a:p>
            <a:fld id="{E3D2A2F3-B7B1-44FC-99F1-F8CD48FE2F30}"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Blobby </a:t>
            </a:r>
            <a:r>
              <a:rPr lang="en-US" b="1" dirty="0" smtClean="0"/>
              <a:t>Objects</a:t>
            </a:r>
            <a:endParaRPr lang="en-US" dirty="0"/>
          </a:p>
        </p:txBody>
      </p:sp>
      <p:sp>
        <p:nvSpPr>
          <p:cNvPr id="3" name="Content Placeholder 2"/>
          <p:cNvSpPr>
            <a:spLocks noGrp="1"/>
          </p:cNvSpPr>
          <p:nvPr>
            <p:ph idx="1"/>
          </p:nvPr>
        </p:nvSpPr>
        <p:spPr>
          <a:xfrm>
            <a:off x="457200" y="1600200"/>
            <a:ext cx="8229600" cy="4876800"/>
          </a:xfrm>
        </p:spPr>
        <p:txBody>
          <a:bodyPr>
            <a:normAutofit/>
          </a:bodyPr>
          <a:lstStyle/>
          <a:p>
            <a:pPr algn="just"/>
            <a:r>
              <a:rPr lang="en-US" dirty="0"/>
              <a:t>Some objects don’t maintain a fixed shape but change their surface characteristics in certain motions or when proximity to another </a:t>
            </a:r>
            <a:r>
              <a:rPr lang="en-US" dirty="0" smtClean="0"/>
              <a:t>objects</a:t>
            </a:r>
          </a:p>
          <a:p>
            <a:pPr algn="just"/>
            <a:r>
              <a:rPr lang="en-US" dirty="0" smtClean="0"/>
              <a:t>E.g</a:t>
            </a:r>
            <a:r>
              <a:rPr lang="en-US" dirty="0"/>
              <a:t>. molecular structures, water droplets, other liquid effects, melting objects, muscle shaped in human body etc. </a:t>
            </a:r>
            <a:endParaRPr lang="en-US" dirty="0" smtClean="0"/>
          </a:p>
          <a:p>
            <a:pPr algn="just"/>
            <a:r>
              <a:rPr lang="en-US" dirty="0" smtClean="0"/>
              <a:t>These </a:t>
            </a:r>
            <a:r>
              <a:rPr lang="en-US" dirty="0"/>
              <a:t>objects can be described as exhibiting “</a:t>
            </a:r>
            <a:r>
              <a:rPr lang="en-US" dirty="0" err="1"/>
              <a:t>blobbiness</a:t>
            </a:r>
            <a:r>
              <a:rPr lang="en-US" dirty="0"/>
              <a:t>” and are referred as blobby objects</a:t>
            </a:r>
            <a:r>
              <a:rPr lang="en-US" dirty="0" smtClean="0"/>
              <a:t>.</a:t>
            </a:r>
            <a:endParaRPr lang="en-US" dirty="0"/>
          </a:p>
        </p:txBody>
      </p:sp>
      <p:sp>
        <p:nvSpPr>
          <p:cNvPr id="4" name="Slide Number Placeholder 3"/>
          <p:cNvSpPr>
            <a:spLocks noGrp="1"/>
          </p:cNvSpPr>
          <p:nvPr>
            <p:ph type="sldNum" sz="quarter" idx="12"/>
          </p:nvPr>
        </p:nvSpPr>
        <p:spPr/>
        <p:txBody>
          <a:bodyPr/>
          <a:lstStyle/>
          <a:p>
            <a:fld id="{E3D2A2F3-B7B1-44FC-99F1-F8CD48FE2F30}"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lum contrast="20000"/>
          </a:blip>
          <a:srcRect/>
          <a:stretch>
            <a:fillRect/>
          </a:stretch>
        </p:blipFill>
        <p:spPr bwMode="auto">
          <a:xfrm>
            <a:off x="3869883" y="457200"/>
            <a:ext cx="1768917" cy="1587298"/>
          </a:xfrm>
          <a:prstGeom prst="rect">
            <a:avLst/>
          </a:prstGeom>
          <a:noFill/>
          <a:ln w="9525">
            <a:noFill/>
            <a:miter lim="800000"/>
            <a:headEnd/>
            <a:tailEnd/>
          </a:ln>
        </p:spPr>
      </p:pic>
      <p:sp>
        <p:nvSpPr>
          <p:cNvPr id="5" name="Rectangle 4"/>
          <p:cNvSpPr/>
          <p:nvPr/>
        </p:nvSpPr>
        <p:spPr>
          <a:xfrm>
            <a:off x="2490115" y="2373868"/>
            <a:ext cx="4163769" cy="369332"/>
          </a:xfrm>
          <a:prstGeom prst="rect">
            <a:avLst/>
          </a:prstGeom>
        </p:spPr>
        <p:txBody>
          <a:bodyPr wrap="none">
            <a:spAutoFit/>
          </a:bodyPr>
          <a:lstStyle/>
          <a:p>
            <a:r>
              <a:rPr lang="en-US" dirty="0"/>
              <a:t>Fig: Blobby muscle shapes in a human arm</a:t>
            </a:r>
          </a:p>
        </p:txBody>
      </p:sp>
      <p:pic>
        <p:nvPicPr>
          <p:cNvPr id="6" name="Picture 5"/>
          <p:cNvPicPr/>
          <p:nvPr/>
        </p:nvPicPr>
        <p:blipFill>
          <a:blip r:embed="rId3" cstate="print"/>
          <a:srcRect/>
          <a:stretch>
            <a:fillRect/>
          </a:stretch>
        </p:blipFill>
        <p:spPr bwMode="auto">
          <a:xfrm>
            <a:off x="3634943" y="3644767"/>
            <a:ext cx="1874113" cy="1079633"/>
          </a:xfrm>
          <a:prstGeom prst="rect">
            <a:avLst/>
          </a:prstGeom>
          <a:noFill/>
          <a:ln w="9525">
            <a:noFill/>
            <a:miter lim="800000"/>
            <a:headEnd/>
            <a:tailEnd/>
          </a:ln>
        </p:spPr>
      </p:pic>
      <p:sp>
        <p:nvSpPr>
          <p:cNvPr id="7" name="Rectangle 6"/>
          <p:cNvSpPr/>
          <p:nvPr/>
        </p:nvSpPr>
        <p:spPr>
          <a:xfrm>
            <a:off x="1600200" y="4724400"/>
            <a:ext cx="6324600" cy="369332"/>
          </a:xfrm>
          <a:prstGeom prst="rect">
            <a:avLst/>
          </a:prstGeom>
        </p:spPr>
        <p:txBody>
          <a:bodyPr wrap="square">
            <a:spAutoFit/>
          </a:bodyPr>
          <a:lstStyle/>
          <a:p>
            <a:r>
              <a:rPr lang="en-US" dirty="0"/>
              <a:t>Fig: Molecular bonding (stretching and contracting </a:t>
            </a:r>
            <a:r>
              <a:rPr lang="en-US" dirty="0" smtClean="0"/>
              <a:t>into spheres</a:t>
            </a:r>
            <a:r>
              <a:rPr lang="en-US" dirty="0"/>
              <a:t>)</a:t>
            </a:r>
          </a:p>
        </p:txBody>
      </p:sp>
      <p:sp>
        <p:nvSpPr>
          <p:cNvPr id="8" name="Slide Number Placeholder 7"/>
          <p:cNvSpPr>
            <a:spLocks noGrp="1"/>
          </p:cNvSpPr>
          <p:nvPr>
            <p:ph type="sldNum" sz="quarter" idx="12"/>
          </p:nvPr>
        </p:nvSpPr>
        <p:spPr/>
        <p:txBody>
          <a:bodyPr/>
          <a:lstStyle/>
          <a:p>
            <a:fld id="{E3D2A2F3-B7B1-44FC-99F1-F8CD48FE2F30}"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1822" y="242455"/>
            <a:ext cx="4079631" cy="3171305"/>
          </a:xfrm>
        </p:spPr>
      </p:pic>
      <p:sp>
        <p:nvSpPr>
          <p:cNvPr id="4" name="Slide Number Placeholder 3"/>
          <p:cNvSpPr>
            <a:spLocks noGrp="1"/>
          </p:cNvSpPr>
          <p:nvPr>
            <p:ph type="sldNum" sz="quarter" idx="12"/>
          </p:nvPr>
        </p:nvSpPr>
        <p:spPr/>
        <p:txBody>
          <a:bodyPr/>
          <a:lstStyle/>
          <a:p>
            <a:fld id="{E3D2A2F3-B7B1-44FC-99F1-F8CD48FE2F30}" type="slidenum">
              <a:rPr lang="en-US" smtClean="0"/>
              <a:pPr/>
              <a:t>27</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231" y="228600"/>
            <a:ext cx="4572000" cy="318516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157" y="3476943"/>
            <a:ext cx="4565073" cy="28794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1822" y="3528002"/>
            <a:ext cx="4079631" cy="2828348"/>
          </a:xfrm>
          <a:prstGeom prst="rect">
            <a:avLst/>
          </a:prstGeom>
        </p:spPr>
      </p:pic>
    </p:spTree>
    <p:extLst>
      <p:ext uri="{BB962C8B-B14F-4D97-AF65-F5344CB8AC3E}">
        <p14:creationId xmlns:p14="http://schemas.microsoft.com/office/powerpoint/2010/main" val="25599497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algn="just"/>
            <a:r>
              <a:rPr lang="en-US" dirty="0"/>
              <a:t>Several models have been developed for representing blobby objects as distribution functions over a region of space. One way is to use Gaussian density function or bumps. A surface function is defined as:</a:t>
            </a:r>
          </a:p>
          <a:p>
            <a:endParaRPr lang="en-US" dirty="0"/>
          </a:p>
        </p:txBody>
      </p:sp>
      <p:pic>
        <p:nvPicPr>
          <p:cNvPr id="24578" name="Picture 2" descr="C:\Users\DEEP\Desktop\Graphics\blobby objects.JPG"/>
          <p:cNvPicPr>
            <a:picLocks noChangeAspect="1" noChangeArrowheads="1"/>
          </p:cNvPicPr>
          <p:nvPr/>
        </p:nvPicPr>
        <p:blipFill>
          <a:blip r:embed="rId2" cstate="print"/>
          <a:srcRect/>
          <a:stretch>
            <a:fillRect/>
          </a:stretch>
        </p:blipFill>
        <p:spPr bwMode="auto">
          <a:xfrm>
            <a:off x="381000" y="3067050"/>
            <a:ext cx="8458200" cy="3257550"/>
          </a:xfrm>
          <a:prstGeom prst="rect">
            <a:avLst/>
          </a:prstGeom>
          <a:noFill/>
        </p:spPr>
      </p:pic>
      <p:sp>
        <p:nvSpPr>
          <p:cNvPr id="4" name="Slide Number Placeholder 3"/>
          <p:cNvSpPr>
            <a:spLocks noGrp="1"/>
          </p:cNvSpPr>
          <p:nvPr>
            <p:ph type="sldNum" sz="quarter" idx="12"/>
          </p:nvPr>
        </p:nvSpPr>
        <p:spPr/>
        <p:txBody>
          <a:bodyPr/>
          <a:lstStyle/>
          <a:p>
            <a:fld id="{E3D2A2F3-B7B1-44FC-99F1-F8CD48FE2F30}"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590800"/>
            <a:ext cx="8229600" cy="1143000"/>
          </a:xfrm>
        </p:spPr>
        <p:txBody>
          <a:bodyPr/>
          <a:lstStyle/>
          <a:p>
            <a:r>
              <a:rPr lang="en-US" b="1" dirty="0" smtClean="0"/>
              <a:t>Curve modeling</a:t>
            </a:r>
            <a:endParaRPr lang="en-US" b="1" dirty="0"/>
          </a:p>
        </p:txBody>
      </p:sp>
      <p:sp>
        <p:nvSpPr>
          <p:cNvPr id="4" name="Slide Number Placeholder 3"/>
          <p:cNvSpPr>
            <a:spLocks noGrp="1"/>
          </p:cNvSpPr>
          <p:nvPr>
            <p:ph type="sldNum" sz="quarter" idx="12"/>
          </p:nvPr>
        </p:nvSpPr>
        <p:spPr/>
        <p:txBody>
          <a:bodyPr/>
          <a:lstStyle/>
          <a:p>
            <a:fld id="{E3D2A2F3-B7B1-44FC-99F1-F8CD48FE2F30}"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urface modeling.jpg"/>
          <p:cNvPicPr>
            <a:picLocks noGrp="1" noChangeAspect="1"/>
          </p:cNvPicPr>
          <p:nvPr>
            <p:ph idx="1"/>
          </p:nvPr>
        </p:nvPicPr>
        <p:blipFill>
          <a:blip r:embed="rId2"/>
          <a:stretch>
            <a:fillRect/>
          </a:stretch>
        </p:blipFill>
        <p:spPr>
          <a:xfrm>
            <a:off x="685800" y="838200"/>
            <a:ext cx="7801424" cy="5181600"/>
          </a:xfrm>
        </p:spPr>
      </p:pic>
      <p:sp>
        <p:nvSpPr>
          <p:cNvPr id="4" name="Slide Number Placeholder 3"/>
          <p:cNvSpPr>
            <a:spLocks noGrp="1"/>
          </p:cNvSpPr>
          <p:nvPr>
            <p:ph type="sldNum" sz="quarter" idx="12"/>
          </p:nvPr>
        </p:nvSpPr>
        <p:spPr/>
        <p:txBody>
          <a:bodyPr/>
          <a:lstStyle/>
          <a:p>
            <a:fld id="{E3D2A2F3-B7B1-44FC-99F1-F8CD48FE2F30}"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27709"/>
            <a:ext cx="5943600" cy="3267869"/>
          </a:xfrm>
        </p:spPr>
      </p:pic>
      <p:sp>
        <p:nvSpPr>
          <p:cNvPr id="4" name="Slide Number Placeholder 3"/>
          <p:cNvSpPr>
            <a:spLocks noGrp="1"/>
          </p:cNvSpPr>
          <p:nvPr>
            <p:ph type="sldNum" sz="quarter" idx="12"/>
          </p:nvPr>
        </p:nvSpPr>
        <p:spPr/>
        <p:txBody>
          <a:bodyPr/>
          <a:lstStyle/>
          <a:p>
            <a:fld id="{E3D2A2F3-B7B1-44FC-99F1-F8CD48FE2F30}" type="slidenum">
              <a:rPr lang="en-US" smtClean="0"/>
              <a:pPr/>
              <a:t>30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295650"/>
            <a:ext cx="3243262" cy="3243262"/>
          </a:xfrm>
          <a:prstGeom prst="rect">
            <a:avLst/>
          </a:prstGeom>
        </p:spPr>
      </p:pic>
    </p:spTree>
    <p:extLst>
      <p:ext uri="{BB962C8B-B14F-4D97-AF65-F5344CB8AC3E}">
        <p14:creationId xmlns:p14="http://schemas.microsoft.com/office/powerpoint/2010/main" val="13792299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smtClean="0"/>
              <a:t>Spline</a:t>
            </a:r>
            <a:endParaRPr lang="en-US" dirty="0"/>
          </a:p>
        </p:txBody>
      </p:sp>
      <p:sp>
        <p:nvSpPr>
          <p:cNvPr id="3" name="Content Placeholder 2"/>
          <p:cNvSpPr>
            <a:spLocks noGrp="1"/>
          </p:cNvSpPr>
          <p:nvPr>
            <p:ph idx="1"/>
          </p:nvPr>
        </p:nvSpPr>
        <p:spPr/>
        <p:txBody>
          <a:bodyPr/>
          <a:lstStyle/>
          <a:p>
            <a:pPr algn="just"/>
            <a:r>
              <a:rPr lang="en-US" dirty="0" smtClean="0"/>
              <a:t>A </a:t>
            </a:r>
            <a:r>
              <a:rPr lang="en-US" dirty="0" err="1" smtClean="0"/>
              <a:t>spline</a:t>
            </a:r>
            <a:r>
              <a:rPr lang="en-US" dirty="0" smtClean="0"/>
              <a:t> is a flexible strip used to produce smooth curve through a designated set of points. </a:t>
            </a:r>
          </a:p>
          <a:p>
            <a:pPr algn="just"/>
            <a:r>
              <a:rPr lang="en-US" dirty="0" smtClean="0"/>
              <a:t>A curve drawn with these set of points is </a:t>
            </a:r>
            <a:r>
              <a:rPr lang="en-US" dirty="0" err="1" smtClean="0"/>
              <a:t>spline</a:t>
            </a:r>
            <a:r>
              <a:rPr lang="en-US" dirty="0" smtClean="0"/>
              <a:t> curve. </a:t>
            </a:r>
          </a:p>
          <a:p>
            <a:pPr algn="just"/>
            <a:r>
              <a:rPr lang="en-US" dirty="0" smtClean="0"/>
              <a:t>E.g. design of automobile bodies, aircraft and spacecraft surface etc.</a:t>
            </a:r>
            <a:endParaRPr lang="en-US" dirty="0"/>
          </a:p>
        </p:txBody>
      </p:sp>
      <p:sp>
        <p:nvSpPr>
          <p:cNvPr id="4" name="Slide Number Placeholder 3"/>
          <p:cNvSpPr>
            <a:spLocks noGrp="1"/>
          </p:cNvSpPr>
          <p:nvPr>
            <p:ph type="sldNum" sz="quarter" idx="12"/>
          </p:nvPr>
        </p:nvSpPr>
        <p:spPr/>
        <p:txBody>
          <a:bodyPr/>
          <a:lstStyle/>
          <a:p>
            <a:fld id="{E3D2A2F3-B7B1-44FC-99F1-F8CD48FE2F30}"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Control points </a:t>
            </a:r>
            <a:br>
              <a:rPr lang="en-US" b="1" dirty="0" smtClean="0"/>
            </a:br>
            <a:r>
              <a:rPr lang="en-US" b="1" dirty="0" smtClean="0"/>
              <a:t>Interpolation and Approximation</a:t>
            </a:r>
            <a:endParaRPr lang="en-US" dirty="0"/>
          </a:p>
        </p:txBody>
      </p:sp>
      <p:sp>
        <p:nvSpPr>
          <p:cNvPr id="3" name="Content Placeholder 2"/>
          <p:cNvSpPr>
            <a:spLocks noGrp="1"/>
          </p:cNvSpPr>
          <p:nvPr>
            <p:ph idx="1"/>
          </p:nvPr>
        </p:nvSpPr>
        <p:spPr>
          <a:xfrm>
            <a:off x="457200" y="1600200"/>
            <a:ext cx="8229600" cy="4800600"/>
          </a:xfrm>
        </p:spPr>
        <p:txBody>
          <a:bodyPr>
            <a:normAutofit/>
          </a:bodyPr>
          <a:lstStyle/>
          <a:p>
            <a:pPr lvl="0" algn="just"/>
            <a:r>
              <a:rPr lang="en-US" dirty="0" smtClean="0"/>
              <a:t>Given the set of control points, the curve is said to </a:t>
            </a:r>
            <a:r>
              <a:rPr lang="en-US" b="1" dirty="0" smtClean="0"/>
              <a:t>interpolate</a:t>
            </a:r>
            <a:r>
              <a:rPr lang="en-US" dirty="0" smtClean="0"/>
              <a:t> the control point if it passes through each points.</a:t>
            </a:r>
          </a:p>
          <a:p>
            <a:pPr algn="just"/>
            <a:r>
              <a:rPr lang="en-US" dirty="0" smtClean="0"/>
              <a:t>If the curve is fitted from the given control points such that it follows the path of control point without necessarily passing through the set of point, then it is said to </a:t>
            </a:r>
            <a:r>
              <a:rPr lang="en-US" b="1" dirty="0" smtClean="0"/>
              <a:t>approximate</a:t>
            </a:r>
            <a:r>
              <a:rPr lang="en-US" dirty="0" smtClean="0"/>
              <a:t> the set of control point.</a:t>
            </a:r>
            <a:endParaRPr lang="en-US" dirty="0"/>
          </a:p>
        </p:txBody>
      </p:sp>
      <p:sp>
        <p:nvSpPr>
          <p:cNvPr id="4" name="Slide Number Placeholder 3"/>
          <p:cNvSpPr>
            <a:spLocks noGrp="1"/>
          </p:cNvSpPr>
          <p:nvPr>
            <p:ph type="sldNum" sz="quarter" idx="12"/>
          </p:nvPr>
        </p:nvSpPr>
        <p:spPr/>
        <p:txBody>
          <a:bodyPr/>
          <a:lstStyle/>
          <a:p>
            <a:fld id="{E3D2A2F3-B7B1-44FC-99F1-F8CD48FE2F30}"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EP\Desktop\Graphics\spline.JPG"/>
          <p:cNvPicPr>
            <a:picLocks noChangeAspect="1" noChangeArrowheads="1"/>
          </p:cNvPicPr>
          <p:nvPr/>
        </p:nvPicPr>
        <p:blipFill>
          <a:blip r:embed="rId2" cstate="print"/>
          <a:srcRect/>
          <a:stretch>
            <a:fillRect/>
          </a:stretch>
        </p:blipFill>
        <p:spPr bwMode="auto">
          <a:xfrm>
            <a:off x="194775" y="2362201"/>
            <a:ext cx="8644425" cy="1981199"/>
          </a:xfrm>
          <a:prstGeom prst="rect">
            <a:avLst/>
          </a:prstGeom>
          <a:noFill/>
        </p:spPr>
      </p:pic>
      <p:sp>
        <p:nvSpPr>
          <p:cNvPr id="3" name="Slide Number Placeholder 2"/>
          <p:cNvSpPr>
            <a:spLocks noGrp="1"/>
          </p:cNvSpPr>
          <p:nvPr>
            <p:ph type="sldNum" sz="quarter" idx="12"/>
          </p:nvPr>
        </p:nvSpPr>
        <p:spPr/>
        <p:txBody>
          <a:bodyPr/>
          <a:lstStyle/>
          <a:p>
            <a:fld id="{E3D2A2F3-B7B1-44FC-99F1-F8CD48FE2F30}"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Spline Specifications</a:t>
            </a:r>
            <a:endParaRPr lang="en-US" dirty="0"/>
          </a:p>
        </p:txBody>
      </p:sp>
      <p:sp>
        <p:nvSpPr>
          <p:cNvPr id="3" name="Content Placeholder 2"/>
          <p:cNvSpPr>
            <a:spLocks noGrp="1"/>
          </p:cNvSpPr>
          <p:nvPr>
            <p:ph idx="1"/>
          </p:nvPr>
        </p:nvSpPr>
        <p:spPr>
          <a:xfrm>
            <a:off x="457200" y="1600200"/>
            <a:ext cx="8229600" cy="5029200"/>
          </a:xfrm>
        </p:spPr>
        <p:txBody>
          <a:bodyPr>
            <a:normAutofit fontScale="85000" lnSpcReduction="10000"/>
          </a:bodyPr>
          <a:lstStyle/>
          <a:p>
            <a:pPr marL="514350" lvl="0" indent="-514350">
              <a:buAutoNum type="alphaUcPeriod"/>
            </a:pPr>
            <a:r>
              <a:rPr lang="en-US" b="1" i="1" dirty="0" smtClean="0"/>
              <a:t>Boundary conditions</a:t>
            </a:r>
          </a:p>
          <a:p>
            <a:pPr marL="514350" lvl="0" indent="-514350">
              <a:buAutoNum type="alphaUcPeriod"/>
            </a:pPr>
            <a:r>
              <a:rPr lang="en-US" b="1" i="1" dirty="0" smtClean="0"/>
              <a:t>Characterizing matrix</a:t>
            </a:r>
          </a:p>
          <a:p>
            <a:pPr marL="514350" lvl="0" indent="-514350">
              <a:buAutoNum type="alphaUcPeriod"/>
            </a:pPr>
            <a:r>
              <a:rPr lang="en-US" b="1" i="1" dirty="0" smtClean="0"/>
              <a:t>Blending Functions</a:t>
            </a:r>
          </a:p>
          <a:p>
            <a:pPr marL="514350" lvl="0" indent="-514350">
              <a:buNone/>
            </a:pPr>
            <a:endParaRPr lang="en-US" b="1" i="1" dirty="0" smtClean="0"/>
          </a:p>
          <a:p>
            <a:pPr marL="514350" lvl="0" indent="-514350">
              <a:buNone/>
            </a:pPr>
            <a:endParaRPr lang="en-US" b="1" i="1" dirty="0" smtClean="0"/>
          </a:p>
          <a:p>
            <a:pPr lvl="0" algn="just"/>
            <a:r>
              <a:rPr lang="en-US" b="1" i="1" dirty="0" smtClean="0"/>
              <a:t>Boundary conditions</a:t>
            </a:r>
            <a:r>
              <a:rPr lang="en-US" b="1" dirty="0" smtClean="0"/>
              <a:t>:</a:t>
            </a:r>
            <a:r>
              <a:rPr lang="en-US" i="1" dirty="0" smtClean="0"/>
              <a:t> </a:t>
            </a:r>
            <a:r>
              <a:rPr lang="en-US" dirty="0" smtClean="0"/>
              <a:t>We can state the set of boundary conditions that are imposed on the </a:t>
            </a:r>
            <a:r>
              <a:rPr lang="en-US" dirty="0" err="1" smtClean="0"/>
              <a:t>spline</a:t>
            </a:r>
            <a:r>
              <a:rPr lang="en-US" dirty="0" smtClean="0"/>
              <a:t>.</a:t>
            </a:r>
          </a:p>
          <a:p>
            <a:pPr algn="just"/>
            <a:r>
              <a:rPr lang="en-US" dirty="0" smtClean="0"/>
              <a:t>For illustration, suppose we have parametric cubic polynomial representation for the x-coordinate along the path of a </a:t>
            </a:r>
            <a:r>
              <a:rPr lang="en-US" dirty="0" err="1" smtClean="0"/>
              <a:t>spline</a:t>
            </a:r>
            <a:r>
              <a:rPr lang="en-US" dirty="0" smtClean="0"/>
              <a:t> section:</a:t>
            </a:r>
          </a:p>
          <a:p>
            <a:pPr algn="ctr">
              <a:buNone/>
            </a:pPr>
            <a:r>
              <a:rPr lang="en-US" dirty="0" smtClean="0"/>
              <a:t>x(u) = a</a:t>
            </a:r>
            <a:r>
              <a:rPr lang="en-US" baseline="-25000" dirty="0" smtClean="0"/>
              <a:t>x</a:t>
            </a:r>
            <a:r>
              <a:rPr lang="en-US" dirty="0" smtClean="0"/>
              <a:t>u</a:t>
            </a:r>
            <a:r>
              <a:rPr lang="en-US" baseline="30000" dirty="0" smtClean="0"/>
              <a:t>3</a:t>
            </a:r>
            <a:r>
              <a:rPr lang="en-US" dirty="0" smtClean="0"/>
              <a:t> + b</a:t>
            </a:r>
            <a:r>
              <a:rPr lang="en-US" baseline="-25000" dirty="0" smtClean="0"/>
              <a:t>x</a:t>
            </a:r>
            <a:r>
              <a:rPr lang="en-US" dirty="0" smtClean="0"/>
              <a:t>u</a:t>
            </a:r>
            <a:r>
              <a:rPr lang="en-US" baseline="30000" dirty="0" smtClean="0"/>
              <a:t>2</a:t>
            </a:r>
            <a:r>
              <a:rPr lang="en-US" dirty="0" smtClean="0"/>
              <a:t> + </a:t>
            </a:r>
            <a:r>
              <a:rPr lang="en-US" dirty="0" err="1" smtClean="0"/>
              <a:t>c</a:t>
            </a:r>
            <a:r>
              <a:rPr lang="en-US" baseline="-25000" dirty="0" err="1" smtClean="0"/>
              <a:t>x</a:t>
            </a:r>
            <a:r>
              <a:rPr lang="en-US" dirty="0" err="1" smtClean="0"/>
              <a:t>u</a:t>
            </a:r>
            <a:r>
              <a:rPr lang="en-US" dirty="0" smtClean="0"/>
              <a:t>  + </a:t>
            </a:r>
            <a:r>
              <a:rPr lang="en-US" dirty="0" err="1" smtClean="0"/>
              <a:t>d</a:t>
            </a:r>
            <a:r>
              <a:rPr lang="en-US" baseline="-25000" dirty="0" err="1" smtClean="0"/>
              <a:t>x</a:t>
            </a:r>
            <a:r>
              <a:rPr lang="en-US" baseline="-25000" dirty="0" smtClean="0"/>
              <a:t>		</a:t>
            </a:r>
            <a:r>
              <a:rPr lang="en-US" dirty="0" smtClean="0"/>
              <a:t>0≤u≤1</a:t>
            </a:r>
          </a:p>
        </p:txBody>
      </p:sp>
      <p:sp>
        <p:nvSpPr>
          <p:cNvPr id="4" name="Slide Number Placeholder 3"/>
          <p:cNvSpPr>
            <a:spLocks noGrp="1"/>
          </p:cNvSpPr>
          <p:nvPr>
            <p:ph type="sldNum" sz="quarter" idx="12"/>
          </p:nvPr>
        </p:nvSpPr>
        <p:spPr/>
        <p:txBody>
          <a:bodyPr/>
          <a:lstStyle/>
          <a:p>
            <a:fld id="{E3D2A2F3-B7B1-44FC-99F1-F8CD48FE2F30}"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477000"/>
          </a:xfrm>
        </p:spPr>
        <p:txBody>
          <a:bodyPr>
            <a:normAutofit fontScale="70000" lnSpcReduction="20000"/>
          </a:bodyPr>
          <a:lstStyle/>
          <a:p>
            <a:pPr lvl="0" algn="just"/>
            <a:r>
              <a:rPr lang="en-US" b="1" i="1" dirty="0" smtClean="0"/>
              <a:t>Characterizing matrix:</a:t>
            </a:r>
            <a:r>
              <a:rPr lang="en-US" i="1" dirty="0" smtClean="0"/>
              <a:t> </a:t>
            </a:r>
            <a:r>
              <a:rPr lang="en-US" dirty="0" smtClean="0"/>
              <a:t>We can state the matrix that characterizes the </a:t>
            </a:r>
            <a:r>
              <a:rPr lang="en-US" dirty="0" err="1" smtClean="0"/>
              <a:t>spline</a:t>
            </a:r>
            <a:r>
              <a:rPr lang="en-US" dirty="0" smtClean="0"/>
              <a:t>.</a:t>
            </a:r>
          </a:p>
          <a:p>
            <a:pPr algn="just"/>
            <a:r>
              <a:rPr lang="en-US" dirty="0" smtClean="0"/>
              <a:t>From the boundary condition, we can obtain the characterizing matrix for </a:t>
            </a:r>
            <a:r>
              <a:rPr lang="en-US" dirty="0" err="1" smtClean="0"/>
              <a:t>spline</a:t>
            </a:r>
            <a:r>
              <a:rPr lang="en-US" dirty="0" smtClean="0"/>
              <a:t>. Then the parametric equation can be written as:</a:t>
            </a:r>
          </a:p>
          <a:p>
            <a:endParaRPr lang="en-US" dirty="0" smtClean="0"/>
          </a:p>
          <a:p>
            <a:endParaRPr lang="en-US" dirty="0" smtClean="0"/>
          </a:p>
          <a:p>
            <a:pPr lvl="0"/>
            <a:endParaRPr lang="en-US" b="1" i="1" dirty="0" smtClean="0"/>
          </a:p>
          <a:p>
            <a:pPr lvl="0"/>
            <a:endParaRPr lang="en-US" b="1" i="1" dirty="0" smtClean="0"/>
          </a:p>
          <a:p>
            <a:pPr lvl="0"/>
            <a:endParaRPr lang="en-US" b="1" i="1" dirty="0" smtClean="0"/>
          </a:p>
          <a:p>
            <a:pPr lvl="0"/>
            <a:endParaRPr lang="en-US" b="1" i="1" dirty="0" smtClean="0"/>
          </a:p>
          <a:p>
            <a:pPr lvl="0" algn="just"/>
            <a:r>
              <a:rPr lang="en-US" b="1" i="1" dirty="0" smtClean="0"/>
              <a:t>Blending Functions:</a:t>
            </a:r>
            <a:endParaRPr lang="en-US" dirty="0" smtClean="0"/>
          </a:p>
          <a:p>
            <a:pPr algn="just"/>
            <a:r>
              <a:rPr lang="en-US" dirty="0" smtClean="0"/>
              <a:t>From matrix representation in B, we can obtain polynomial representation for coordinate x</a:t>
            </a:r>
            <a:r>
              <a:rPr lang="en-US" b="1" dirty="0" smtClean="0"/>
              <a:t> </a:t>
            </a:r>
            <a:r>
              <a:rPr lang="en-US" dirty="0" smtClean="0"/>
              <a:t>in terms of the geometric constraint parameters:</a:t>
            </a:r>
          </a:p>
          <a:p>
            <a:pPr algn="just">
              <a:buNone/>
            </a:pPr>
            <a:endParaRPr lang="en-US" dirty="0" smtClean="0"/>
          </a:p>
          <a:p>
            <a:pPr algn="just"/>
            <a:endParaRPr lang="en-US" dirty="0" smtClean="0"/>
          </a:p>
          <a:p>
            <a:pPr algn="just"/>
            <a:endParaRPr lang="en-US" dirty="0" smtClean="0"/>
          </a:p>
          <a:p>
            <a:pPr algn="just"/>
            <a:r>
              <a:rPr lang="en-US" dirty="0" smtClean="0"/>
              <a:t>where </a:t>
            </a:r>
            <a:r>
              <a:rPr lang="en-US" i="1" dirty="0" err="1" smtClean="0"/>
              <a:t>g</a:t>
            </a:r>
            <a:r>
              <a:rPr lang="en-US" i="1" baseline="-25000" dirty="0" err="1" smtClean="0"/>
              <a:t>k</a:t>
            </a:r>
            <a:r>
              <a:rPr lang="en-US" dirty="0" smtClean="0"/>
              <a:t> are the constraint parameters, such as the control-point coordinates and slope of the curve at the control points, and </a:t>
            </a:r>
            <a:r>
              <a:rPr lang="en-US" i="1" dirty="0" err="1" smtClean="0"/>
              <a:t>BF</a:t>
            </a:r>
            <a:r>
              <a:rPr lang="en-US" i="1" baseline="-25000" dirty="0" err="1" smtClean="0"/>
              <a:t>k</a:t>
            </a:r>
            <a:r>
              <a:rPr lang="en-US" i="1" dirty="0" smtClean="0"/>
              <a:t>(u)</a:t>
            </a:r>
            <a:r>
              <a:rPr lang="en-US" b="1" i="1" dirty="0" smtClean="0"/>
              <a:t> </a:t>
            </a:r>
            <a:r>
              <a:rPr lang="en-US" dirty="0" smtClean="0"/>
              <a:t>are the polynomial blending functions.</a:t>
            </a:r>
          </a:p>
        </p:txBody>
      </p:sp>
      <p:pic>
        <p:nvPicPr>
          <p:cNvPr id="5" name="Picture 4"/>
          <p:cNvPicPr/>
          <p:nvPr/>
        </p:nvPicPr>
        <p:blipFill>
          <a:blip r:embed="rId2" cstate="print">
            <a:lum contrast="20000"/>
          </a:blip>
          <a:srcRect/>
          <a:stretch>
            <a:fillRect/>
          </a:stretch>
        </p:blipFill>
        <p:spPr bwMode="auto">
          <a:xfrm>
            <a:off x="2667000" y="1676400"/>
            <a:ext cx="2895600" cy="1219200"/>
          </a:xfrm>
          <a:prstGeom prst="rect">
            <a:avLst/>
          </a:prstGeom>
          <a:noFill/>
          <a:ln w="9525">
            <a:noFill/>
            <a:miter lim="800000"/>
            <a:headEnd/>
            <a:tailEnd/>
          </a:ln>
        </p:spPr>
      </p:pic>
      <p:pic>
        <p:nvPicPr>
          <p:cNvPr id="9" name="Picture 8" descr="Capture.JPG"/>
          <p:cNvPicPr>
            <a:picLocks noChangeAspect="1"/>
          </p:cNvPicPr>
          <p:nvPr/>
        </p:nvPicPr>
        <p:blipFill>
          <a:blip r:embed="rId3" cstate="print"/>
          <a:stretch>
            <a:fillRect/>
          </a:stretch>
        </p:blipFill>
        <p:spPr>
          <a:xfrm>
            <a:off x="2971800" y="4505325"/>
            <a:ext cx="3048000" cy="981075"/>
          </a:xfrm>
          <a:prstGeom prst="rect">
            <a:avLst/>
          </a:prstGeom>
        </p:spPr>
      </p:pic>
      <p:sp>
        <p:nvSpPr>
          <p:cNvPr id="6" name="Slide Number Placeholder 5"/>
          <p:cNvSpPr>
            <a:spLocks noGrp="1"/>
          </p:cNvSpPr>
          <p:nvPr>
            <p:ph type="sldNum" sz="quarter" idx="12"/>
          </p:nvPr>
        </p:nvSpPr>
        <p:spPr/>
        <p:txBody>
          <a:bodyPr/>
          <a:lstStyle/>
          <a:p>
            <a:fld id="{E3D2A2F3-B7B1-44FC-99F1-F8CD48FE2F30}"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Cubic Spline</a:t>
            </a:r>
            <a:endParaRPr lang="en-US" dirty="0"/>
          </a:p>
        </p:txBody>
      </p:sp>
      <p:sp>
        <p:nvSpPr>
          <p:cNvPr id="3" name="Content Placeholder 2"/>
          <p:cNvSpPr>
            <a:spLocks noGrp="1"/>
          </p:cNvSpPr>
          <p:nvPr>
            <p:ph idx="1"/>
          </p:nvPr>
        </p:nvSpPr>
        <p:spPr/>
        <p:txBody>
          <a:bodyPr/>
          <a:lstStyle/>
          <a:p>
            <a:r>
              <a:rPr lang="en-US" dirty="0" smtClean="0"/>
              <a:t>Suppose, we have n+1 control points specified with co-ordinates.</a:t>
            </a:r>
          </a:p>
          <a:p>
            <a:pPr algn="ctr">
              <a:buNone/>
            </a:pPr>
            <a:r>
              <a:rPr lang="en-US" dirty="0" err="1" smtClean="0"/>
              <a:t>p</a:t>
            </a:r>
            <a:r>
              <a:rPr lang="en-US" baseline="-25000" dirty="0" err="1" smtClean="0"/>
              <a:t>u</a:t>
            </a:r>
            <a:r>
              <a:rPr lang="en-US" baseline="-25000" dirty="0" smtClean="0"/>
              <a:t> </a:t>
            </a:r>
            <a:r>
              <a:rPr lang="en-US" dirty="0" smtClean="0"/>
              <a:t>= (</a:t>
            </a:r>
            <a:r>
              <a:rPr lang="en-US" dirty="0" err="1" smtClean="0"/>
              <a:t>x</a:t>
            </a:r>
            <a:r>
              <a:rPr lang="en-US" baseline="-25000" dirty="0" err="1" smtClean="0"/>
              <a:t>u</a:t>
            </a:r>
            <a:r>
              <a:rPr lang="en-US" dirty="0" smtClean="0"/>
              <a:t>, </a:t>
            </a:r>
            <a:r>
              <a:rPr lang="en-US" dirty="0" err="1" smtClean="0"/>
              <a:t>y</a:t>
            </a:r>
            <a:r>
              <a:rPr lang="en-US" baseline="-25000" dirty="0" err="1" smtClean="0"/>
              <a:t>u</a:t>
            </a:r>
            <a:r>
              <a:rPr lang="en-US" dirty="0" smtClean="0"/>
              <a:t>, </a:t>
            </a:r>
            <a:r>
              <a:rPr lang="en-US" dirty="0" err="1" smtClean="0"/>
              <a:t>z</a:t>
            </a:r>
            <a:r>
              <a:rPr lang="en-US" baseline="-25000" dirty="0" err="1" smtClean="0"/>
              <a:t>u</a:t>
            </a:r>
            <a:r>
              <a:rPr lang="en-US" dirty="0" smtClean="0"/>
              <a:t>),    u= 0,1,2,3…………………..n</a:t>
            </a:r>
          </a:p>
          <a:p>
            <a:endParaRPr lang="en-US" dirty="0" smtClean="0"/>
          </a:p>
          <a:p>
            <a:endParaRPr lang="en-US" dirty="0" smtClean="0"/>
          </a:p>
          <a:p>
            <a:pPr algn="ctr">
              <a:buNone/>
            </a:pPr>
            <a:r>
              <a:rPr lang="en-US" dirty="0" smtClean="0"/>
              <a:t>Fig: A</a:t>
            </a:r>
            <a:r>
              <a:rPr lang="en-US" b="1" dirty="0" smtClean="0"/>
              <a:t> </a:t>
            </a:r>
            <a:r>
              <a:rPr lang="en-US" dirty="0" smtClean="0"/>
              <a:t>piecewise continuous cubic-</a:t>
            </a:r>
            <a:r>
              <a:rPr lang="en-US" dirty="0" err="1" smtClean="0"/>
              <a:t>spline</a:t>
            </a:r>
            <a:r>
              <a:rPr lang="en-US" dirty="0" smtClean="0"/>
              <a:t> interpolation of </a:t>
            </a:r>
            <a:r>
              <a:rPr lang="en-US" i="1" dirty="0" smtClean="0"/>
              <a:t>n </a:t>
            </a:r>
            <a:r>
              <a:rPr lang="en-US" dirty="0" smtClean="0"/>
              <a:t>+ 1 control points</a:t>
            </a:r>
            <a:endParaRPr lang="en-US" dirty="0"/>
          </a:p>
        </p:txBody>
      </p:sp>
      <p:pic>
        <p:nvPicPr>
          <p:cNvPr id="4" name="Picture 3"/>
          <p:cNvPicPr/>
          <p:nvPr/>
        </p:nvPicPr>
        <p:blipFill>
          <a:blip r:embed="rId2" cstate="print">
            <a:lum contrast="20000"/>
          </a:blip>
          <a:srcRect/>
          <a:stretch>
            <a:fillRect/>
          </a:stretch>
        </p:blipFill>
        <p:spPr bwMode="auto">
          <a:xfrm>
            <a:off x="2784530" y="3479973"/>
            <a:ext cx="3574940" cy="863427"/>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E3D2A2F3-B7B1-44FC-99F1-F8CD48FE2F30}"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417638"/>
                <a:ext cx="8229600" cy="4938712"/>
              </a:xfrm>
            </p:spPr>
            <p:txBody>
              <a:bodyPr>
                <a:normAutofit fontScale="85000" lnSpcReduction="10000"/>
              </a:bodyPr>
              <a:lstStyle/>
              <a:p>
                <a:pPr algn="just"/>
                <a:endParaRPr lang="en-US" dirty="0" smtClean="0"/>
              </a:p>
              <a:p>
                <a:r>
                  <a:rPr lang="en-US" dirty="0"/>
                  <a:t>We can describe the parametric cubic polynomial </a:t>
                </a:r>
                <a:r>
                  <a:rPr lang="en-US" dirty="0" smtClean="0"/>
                  <a:t>as</a:t>
                </a:r>
                <a:endParaRPr lang="en-US" dirty="0"/>
              </a:p>
              <a:p>
                <a:pPr marL="0" indent="0">
                  <a:buNone/>
                </a:pPr>
                <a:r>
                  <a:rPr lang="en-US" dirty="0"/>
                  <a:t>	p(u)</a:t>
                </a:r>
                <a14:m>
                  <m:oMath xmlns:m="http://schemas.openxmlformats.org/officeDocument/2006/math">
                    <m:r>
                      <a:rPr lang="en-US" i="1">
                        <a:latin typeface="Cambria Math" panose="02040503050406030204" pitchFamily="18" charset="0"/>
                      </a:rPr>
                      <m:t> =</m:t>
                    </m:r>
                    <m:nary>
                      <m:naryPr>
                        <m:chr m:val="∑"/>
                        <m:grow m:val="on"/>
                        <m:ctrlPr>
                          <a:rPr lang="en-US" i="1" smtClean="0">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3</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nary>
                    <m:sSup>
                      <m:sSupPr>
                        <m:ctrlPr>
                          <a:rPr lang="en-US"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𝑖</m:t>
                        </m:r>
                      </m:sup>
                    </m:sSup>
                  </m:oMath>
                </a14:m>
                <a:r>
                  <a:rPr lang="en-US" dirty="0"/>
                  <a:t>	</a:t>
                </a:r>
                <a:endParaRPr lang="en-US" dirty="0" smtClean="0"/>
              </a:p>
              <a:p>
                <a:pPr marL="0" indent="0">
                  <a:buNone/>
                </a:pPr>
                <a:endParaRPr lang="en-US" dirty="0" smtClean="0"/>
              </a:p>
              <a:p>
                <a:r>
                  <a:rPr lang="en-US" dirty="0" smtClean="0"/>
                  <a:t>We can also describe the parametric cubic polynomial that is to be fitted between each pair of control points with the following set of parametric equations.</a:t>
                </a:r>
              </a:p>
              <a:p>
                <a:pPr marL="0" indent="0">
                  <a:buNone/>
                </a:pPr>
                <a:r>
                  <a:rPr lang="en-US" dirty="0" smtClean="0"/>
                  <a:t>	</a:t>
                </a:r>
                <a:r>
                  <a:rPr lang="en-US" dirty="0"/>
                  <a:t>x(u) = a</a:t>
                </a:r>
                <a:r>
                  <a:rPr lang="en-US" baseline="-25000" dirty="0"/>
                  <a:t>3x</a:t>
                </a:r>
                <a:r>
                  <a:rPr lang="en-US" dirty="0"/>
                  <a:t>u</a:t>
                </a:r>
                <a:r>
                  <a:rPr lang="en-US" baseline="30000" dirty="0"/>
                  <a:t>3</a:t>
                </a:r>
                <a:r>
                  <a:rPr lang="en-US" dirty="0"/>
                  <a:t> + a</a:t>
                </a:r>
                <a:r>
                  <a:rPr lang="en-US" baseline="-25000" dirty="0"/>
                  <a:t>2x</a:t>
                </a:r>
                <a:r>
                  <a:rPr lang="en-US" dirty="0"/>
                  <a:t>u</a:t>
                </a:r>
                <a:r>
                  <a:rPr lang="en-US" baseline="30000" dirty="0"/>
                  <a:t>2</a:t>
                </a:r>
                <a:r>
                  <a:rPr lang="en-US" dirty="0"/>
                  <a:t> + a</a:t>
                </a:r>
                <a:r>
                  <a:rPr lang="en-US" baseline="-25000" dirty="0"/>
                  <a:t>1x</a:t>
                </a:r>
                <a:r>
                  <a:rPr lang="en-US" dirty="0"/>
                  <a:t>u  + a</a:t>
                </a:r>
                <a:r>
                  <a:rPr lang="en-US" baseline="-25000" dirty="0"/>
                  <a:t>0x</a:t>
                </a:r>
                <a:endParaRPr lang="en-US" dirty="0"/>
              </a:p>
              <a:p>
                <a:pPr marL="0" indent="0">
                  <a:buNone/>
                </a:pPr>
                <a:r>
                  <a:rPr lang="en-US" dirty="0"/>
                  <a:t>	y(u) = a</a:t>
                </a:r>
                <a:r>
                  <a:rPr lang="en-US" baseline="-25000" dirty="0"/>
                  <a:t>3y</a:t>
                </a:r>
                <a:r>
                  <a:rPr lang="en-US" dirty="0"/>
                  <a:t>u</a:t>
                </a:r>
                <a:r>
                  <a:rPr lang="en-US" baseline="30000" dirty="0"/>
                  <a:t>3</a:t>
                </a:r>
                <a:r>
                  <a:rPr lang="en-US" dirty="0"/>
                  <a:t> + a</a:t>
                </a:r>
                <a:r>
                  <a:rPr lang="en-US" baseline="-25000" dirty="0"/>
                  <a:t>2y</a:t>
                </a:r>
                <a:r>
                  <a:rPr lang="en-US" dirty="0"/>
                  <a:t>u</a:t>
                </a:r>
                <a:r>
                  <a:rPr lang="en-US" baseline="30000" dirty="0"/>
                  <a:t>2</a:t>
                </a:r>
                <a:r>
                  <a:rPr lang="en-US" dirty="0"/>
                  <a:t> + a</a:t>
                </a:r>
                <a:r>
                  <a:rPr lang="en-US" baseline="-25000" dirty="0"/>
                  <a:t>1y</a:t>
                </a:r>
                <a:r>
                  <a:rPr lang="en-US" dirty="0"/>
                  <a:t>u  + a</a:t>
                </a:r>
                <a:r>
                  <a:rPr lang="en-US" baseline="-25000" dirty="0"/>
                  <a:t>0y		</a:t>
                </a:r>
                <a:r>
                  <a:rPr lang="en-US" dirty="0"/>
                  <a:t>		z(u) = a</a:t>
                </a:r>
                <a:r>
                  <a:rPr lang="en-US" baseline="-25000" dirty="0"/>
                  <a:t>3z</a:t>
                </a:r>
                <a:r>
                  <a:rPr lang="en-US" dirty="0"/>
                  <a:t>u</a:t>
                </a:r>
                <a:r>
                  <a:rPr lang="en-US" baseline="30000" dirty="0"/>
                  <a:t>3</a:t>
                </a:r>
                <a:r>
                  <a:rPr lang="en-US" dirty="0"/>
                  <a:t> + a</a:t>
                </a:r>
                <a:r>
                  <a:rPr lang="en-US" baseline="-25000" dirty="0"/>
                  <a:t>2z</a:t>
                </a:r>
                <a:r>
                  <a:rPr lang="en-US" dirty="0"/>
                  <a:t>u</a:t>
                </a:r>
                <a:r>
                  <a:rPr lang="en-US" baseline="30000" dirty="0"/>
                  <a:t>2</a:t>
                </a:r>
                <a:r>
                  <a:rPr lang="en-US" dirty="0"/>
                  <a:t> + a</a:t>
                </a:r>
                <a:r>
                  <a:rPr lang="en-US" baseline="-25000" dirty="0"/>
                  <a:t>1z</a:t>
                </a:r>
                <a:r>
                  <a:rPr lang="en-US" dirty="0"/>
                  <a:t>u  + </a:t>
                </a:r>
                <a:r>
                  <a:rPr lang="en-US" dirty="0" smtClean="0"/>
                  <a:t>a</a:t>
                </a:r>
                <a:r>
                  <a:rPr lang="en-US" baseline="-25000" dirty="0" smtClean="0"/>
                  <a:t>0z	</a:t>
                </a:r>
                <a:r>
                  <a:rPr lang="en-US" dirty="0"/>
                  <a:t>(0≤u≤1)</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417638"/>
                <a:ext cx="8229600" cy="4938712"/>
              </a:xfrm>
              <a:blipFill>
                <a:blip r:embed="rId2"/>
                <a:stretch>
                  <a:fillRect l="-12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3D2A2F3-B7B1-44FC-99F1-F8CD48FE2F30}" type="slidenum">
              <a:rPr lang="en-US" smtClean="0"/>
              <a:pPr/>
              <a:t>37</a:t>
            </a:fld>
            <a:endParaRPr lang="en-US"/>
          </a:p>
        </p:txBody>
      </p:sp>
      <p:sp>
        <p:nvSpPr>
          <p:cNvPr id="5" name="Title 1"/>
          <p:cNvSpPr>
            <a:spLocks noGrp="1"/>
          </p:cNvSpPr>
          <p:nvPr>
            <p:ph type="title"/>
          </p:nvPr>
        </p:nvSpPr>
        <p:spPr>
          <a:xfrm>
            <a:off x="457200" y="274638"/>
            <a:ext cx="8229600" cy="1143000"/>
          </a:xfrm>
        </p:spPr>
        <p:txBody>
          <a:bodyPr>
            <a:normAutofit/>
          </a:bodyPr>
          <a:lstStyle/>
          <a:p>
            <a:r>
              <a:rPr lang="en-US" b="1" dirty="0" smtClean="0"/>
              <a:t>Cubic Spline</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pic>
        <p:nvPicPr>
          <p:cNvPr id="8194" name="Picture 2" descr="C:\Users\DEEP\Desktop\Capture.JPG"/>
          <p:cNvPicPr>
            <a:picLocks noChangeAspect="1" noChangeArrowheads="1"/>
          </p:cNvPicPr>
          <p:nvPr/>
        </p:nvPicPr>
        <p:blipFill>
          <a:blip r:embed="rId2" cstate="print"/>
          <a:srcRect/>
          <a:stretch>
            <a:fillRect/>
          </a:stretch>
        </p:blipFill>
        <p:spPr bwMode="auto">
          <a:xfrm>
            <a:off x="585788" y="1514475"/>
            <a:ext cx="7972425" cy="3829050"/>
          </a:xfrm>
          <a:prstGeom prst="rect">
            <a:avLst/>
          </a:prstGeom>
          <a:noFill/>
        </p:spPr>
      </p:pic>
      <p:sp>
        <p:nvSpPr>
          <p:cNvPr id="4" name="Slide Number Placeholder 3"/>
          <p:cNvSpPr>
            <a:spLocks noGrp="1"/>
          </p:cNvSpPr>
          <p:nvPr>
            <p:ph type="sldNum" sz="quarter" idx="12"/>
          </p:nvPr>
        </p:nvSpPr>
        <p:spPr/>
        <p:txBody>
          <a:bodyPr/>
          <a:lstStyle/>
          <a:p>
            <a:fld id="{E3D2A2F3-B7B1-44FC-99F1-F8CD48FE2F30}"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pic>
        <p:nvPicPr>
          <p:cNvPr id="9218" name="Picture 2" descr="C:\Users\DEEP\Desktop\Capture1.JPG"/>
          <p:cNvPicPr>
            <a:picLocks noChangeAspect="1" noChangeArrowheads="1"/>
          </p:cNvPicPr>
          <p:nvPr/>
        </p:nvPicPr>
        <p:blipFill>
          <a:blip r:embed="rId2" cstate="print"/>
          <a:srcRect/>
          <a:stretch>
            <a:fillRect/>
          </a:stretch>
        </p:blipFill>
        <p:spPr bwMode="auto">
          <a:xfrm>
            <a:off x="-13856" y="1295400"/>
            <a:ext cx="9144001" cy="4972050"/>
          </a:xfrm>
          <a:prstGeom prst="rect">
            <a:avLst/>
          </a:prstGeom>
          <a:noFill/>
        </p:spPr>
      </p:pic>
      <p:sp>
        <p:nvSpPr>
          <p:cNvPr id="4" name="Slide Number Placeholder 3"/>
          <p:cNvSpPr>
            <a:spLocks noGrp="1"/>
          </p:cNvSpPr>
          <p:nvPr>
            <p:ph type="sldNum" sz="quarter" idx="12"/>
          </p:nvPr>
        </p:nvSpPr>
        <p:spPr/>
        <p:txBody>
          <a:bodyPr/>
          <a:lstStyle/>
          <a:p>
            <a:fld id="{E3D2A2F3-B7B1-44FC-99F1-F8CD48FE2F30}" type="slidenum">
              <a:rPr lang="en-US" smtClean="0"/>
              <a:pPr/>
              <a:t>39</a:t>
            </a:fld>
            <a:endParaRPr lang="en-US"/>
          </a:p>
        </p:txBody>
      </p:sp>
      <p:sp>
        <p:nvSpPr>
          <p:cNvPr id="3" name="TextBox 2"/>
          <p:cNvSpPr txBox="1"/>
          <p:nvPr/>
        </p:nvSpPr>
        <p:spPr>
          <a:xfrm>
            <a:off x="0" y="1676400"/>
            <a:ext cx="6781800" cy="369332"/>
          </a:xfrm>
          <a:prstGeom prst="rect">
            <a:avLst/>
          </a:prstGeom>
          <a:solidFill>
            <a:schemeClr val="bg1"/>
          </a:solidFill>
        </p:spPr>
        <p:txBody>
          <a:bodyPr wrap="square" rtlCol="0">
            <a:spAutoFit/>
          </a:bodyPr>
          <a:lstStyle/>
          <a:p>
            <a:r>
              <a:rPr lang="en-US" dirty="0" smtClean="0"/>
              <a:t>22.5. are nearer. Hence we take these points.</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3D Object Representations</a:t>
            </a:r>
            <a:endParaRPr lang="en-US" u="sng" dirty="0"/>
          </a:p>
        </p:txBody>
      </p:sp>
      <p:sp>
        <p:nvSpPr>
          <p:cNvPr id="3" name="Content Placeholder 2"/>
          <p:cNvSpPr>
            <a:spLocks noGrp="1"/>
          </p:cNvSpPr>
          <p:nvPr>
            <p:ph idx="1"/>
          </p:nvPr>
        </p:nvSpPr>
        <p:spPr/>
        <p:txBody>
          <a:bodyPr>
            <a:normAutofit fontScale="77500" lnSpcReduction="20000"/>
          </a:bodyPr>
          <a:lstStyle/>
          <a:p>
            <a:r>
              <a:rPr lang="en-US" dirty="0" smtClean="0"/>
              <a:t>Graphical scenes contain different kinds of objects like trees, flowers, rocks, waters, cubes, pyramid.....etc. </a:t>
            </a:r>
          </a:p>
          <a:p>
            <a:r>
              <a:rPr lang="en-US" dirty="0" smtClean="0"/>
              <a:t>To produce realistic display of scenes, we need to use representations that accurately model object characteristics.</a:t>
            </a:r>
          </a:p>
          <a:p>
            <a:pPr lvl="0"/>
            <a:r>
              <a:rPr lang="en-US" dirty="0" smtClean="0"/>
              <a:t>Objects like polyhedrons and ellipsoids can be represented by polygon and quadric surfaces.</a:t>
            </a:r>
          </a:p>
          <a:p>
            <a:pPr lvl="0"/>
            <a:r>
              <a:rPr lang="en-US" dirty="0" smtClean="0"/>
              <a:t>Spline surface are useful for designing aircraft wings, gears and other engineering objects.</a:t>
            </a:r>
          </a:p>
          <a:p>
            <a:r>
              <a:rPr lang="en-US" dirty="0" smtClean="0"/>
              <a:t>No single method can be used to describe objects that will include all features of those different materials.</a:t>
            </a:r>
          </a:p>
          <a:p>
            <a:pPr lvl="0"/>
            <a:r>
              <a:rPr lang="en-US" dirty="0" err="1" smtClean="0"/>
              <a:t>Octree</a:t>
            </a:r>
            <a:r>
              <a:rPr lang="en-US" dirty="0" smtClean="0"/>
              <a:t> encodings are used to represent internal features of objects such as medical CT(Computed Tomography) images.</a:t>
            </a:r>
          </a:p>
          <a:p>
            <a:endParaRPr lang="en-US" dirty="0"/>
          </a:p>
        </p:txBody>
      </p:sp>
      <p:sp>
        <p:nvSpPr>
          <p:cNvPr id="4" name="Slide Number Placeholder 3"/>
          <p:cNvSpPr>
            <a:spLocks noGrp="1"/>
          </p:cNvSpPr>
          <p:nvPr>
            <p:ph type="sldNum" sz="quarter" idx="12"/>
          </p:nvPr>
        </p:nvSpPr>
        <p:spPr/>
        <p:txBody>
          <a:bodyPr/>
          <a:lstStyle/>
          <a:p>
            <a:fld id="{E3D2A2F3-B7B1-44FC-99F1-F8CD48FE2F30}" type="slidenum">
              <a:rPr lang="en-US" smtClean="0"/>
              <a:pPr/>
              <a:t>4</a:t>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apture2.JPG"/>
          <p:cNvPicPr>
            <a:picLocks noGrp="1" noChangeAspect="1"/>
          </p:cNvPicPr>
          <p:nvPr>
            <p:ph idx="1"/>
          </p:nvPr>
        </p:nvPicPr>
        <p:blipFill>
          <a:blip r:embed="rId2" cstate="print"/>
          <a:stretch>
            <a:fillRect/>
          </a:stretch>
        </p:blipFill>
        <p:spPr>
          <a:xfrm>
            <a:off x="152400" y="533400"/>
            <a:ext cx="8229600" cy="3094491"/>
          </a:xfrm>
        </p:spPr>
      </p:pic>
      <p:sp>
        <p:nvSpPr>
          <p:cNvPr id="3" name="Slide Number Placeholder 2"/>
          <p:cNvSpPr>
            <a:spLocks noGrp="1"/>
          </p:cNvSpPr>
          <p:nvPr>
            <p:ph type="sldNum" sz="quarter" idx="12"/>
          </p:nvPr>
        </p:nvSpPr>
        <p:spPr/>
        <p:txBody>
          <a:bodyPr/>
          <a:lstStyle/>
          <a:p>
            <a:fld id="{E3D2A2F3-B7B1-44FC-99F1-F8CD48FE2F30}" type="slidenum">
              <a:rPr lang="en-US" smtClean="0"/>
              <a:pPr/>
              <a:t>40</a:t>
            </a:fld>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Bezier Curve</a:t>
            </a:r>
            <a:endParaRPr lang="en-US" dirty="0"/>
          </a:p>
        </p:txBody>
      </p:sp>
      <p:pic>
        <p:nvPicPr>
          <p:cNvPr id="4" name="Picture 3"/>
          <p:cNvPicPr/>
          <p:nvPr/>
        </p:nvPicPr>
        <p:blipFill>
          <a:blip r:embed="rId2" cstate="print"/>
          <a:srcRect/>
          <a:stretch>
            <a:fillRect/>
          </a:stretch>
        </p:blipFill>
        <p:spPr bwMode="auto">
          <a:xfrm>
            <a:off x="554326" y="2362199"/>
            <a:ext cx="3636674" cy="2667001"/>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5029200" y="2576292"/>
            <a:ext cx="3370097" cy="2452908"/>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E3D2A2F3-B7B1-44FC-99F1-F8CD48FE2F30}" type="slidenum">
              <a:rPr lang="en-US" smtClean="0"/>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DEEP\Desktop\Capture1.JPG"/>
          <p:cNvPicPr>
            <a:picLocks noChangeAspect="1" noChangeArrowheads="1"/>
          </p:cNvPicPr>
          <p:nvPr/>
        </p:nvPicPr>
        <p:blipFill>
          <a:blip r:embed="rId2" cstate="print"/>
          <a:srcRect/>
          <a:stretch>
            <a:fillRect/>
          </a:stretch>
        </p:blipFill>
        <p:spPr bwMode="auto">
          <a:xfrm>
            <a:off x="-66675" y="3733800"/>
            <a:ext cx="9277350" cy="2971800"/>
          </a:xfrm>
          <a:prstGeom prst="rect">
            <a:avLst/>
          </a:prstGeom>
          <a:noFill/>
        </p:spPr>
      </p:pic>
      <p:pic>
        <p:nvPicPr>
          <p:cNvPr id="4099" name="Picture 3" descr="C:\Users\DEEP\Desktop\Capture.JPG"/>
          <p:cNvPicPr>
            <a:picLocks noChangeAspect="1" noChangeArrowheads="1"/>
          </p:cNvPicPr>
          <p:nvPr/>
        </p:nvPicPr>
        <p:blipFill>
          <a:blip r:embed="rId3" cstate="print"/>
          <a:srcRect/>
          <a:stretch>
            <a:fillRect/>
          </a:stretch>
        </p:blipFill>
        <p:spPr bwMode="auto">
          <a:xfrm>
            <a:off x="4763" y="0"/>
            <a:ext cx="9134475" cy="3895725"/>
          </a:xfrm>
          <a:prstGeom prst="rect">
            <a:avLst/>
          </a:prstGeom>
          <a:noFill/>
        </p:spPr>
      </p:pic>
      <p:sp>
        <p:nvSpPr>
          <p:cNvPr id="4" name="Slide Number Placeholder 3"/>
          <p:cNvSpPr>
            <a:spLocks noGrp="1"/>
          </p:cNvSpPr>
          <p:nvPr>
            <p:ph type="sldNum" sz="quarter" idx="12"/>
          </p:nvPr>
        </p:nvSpPr>
        <p:spPr/>
        <p:txBody>
          <a:bodyPr/>
          <a:lstStyle/>
          <a:p>
            <a:fld id="{E3D2A2F3-B7B1-44FC-99F1-F8CD48FE2F30}"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Properties of Bezier Curves</a:t>
            </a:r>
            <a:endParaRPr lang="en-US" dirty="0"/>
          </a:p>
        </p:txBody>
      </p:sp>
      <p:sp>
        <p:nvSpPr>
          <p:cNvPr id="3" name="Content Placeholder 2"/>
          <p:cNvSpPr>
            <a:spLocks noGrp="1"/>
          </p:cNvSpPr>
          <p:nvPr>
            <p:ph idx="1"/>
          </p:nvPr>
        </p:nvSpPr>
        <p:spPr/>
        <p:txBody>
          <a:bodyPr>
            <a:normAutofit fontScale="62500" lnSpcReduction="20000"/>
          </a:bodyPr>
          <a:lstStyle/>
          <a:p>
            <a:pPr marL="514350" lvl="0" indent="-514350">
              <a:buFont typeface="+mj-lt"/>
              <a:buAutoNum type="arabicPeriod"/>
            </a:pPr>
            <a:r>
              <a:rPr lang="en-US" dirty="0" smtClean="0"/>
              <a:t>It always passes through initial and final control points. </a:t>
            </a:r>
            <a:r>
              <a:rPr lang="en-US" dirty="0" err="1" smtClean="0"/>
              <a:t>i.e</a:t>
            </a:r>
            <a:r>
              <a:rPr lang="en-US" dirty="0" smtClean="0"/>
              <a:t> P(0) = p</a:t>
            </a:r>
            <a:r>
              <a:rPr lang="en-US" baseline="-25000" dirty="0" smtClean="0"/>
              <a:t>0</a:t>
            </a:r>
            <a:r>
              <a:rPr lang="en-US" dirty="0" smtClean="0"/>
              <a:t> and P(1) = </a:t>
            </a:r>
            <a:r>
              <a:rPr lang="en-US" dirty="0" err="1" smtClean="0"/>
              <a:t>p</a:t>
            </a:r>
            <a:r>
              <a:rPr lang="en-US" baseline="-25000" dirty="0" err="1" smtClean="0"/>
              <a:t>n</a:t>
            </a:r>
            <a:r>
              <a:rPr lang="en-US" dirty="0" smtClean="0"/>
              <a:t>.</a:t>
            </a:r>
          </a:p>
          <a:p>
            <a:pPr marL="514350" lvl="0" indent="-514350">
              <a:buFont typeface="+mj-lt"/>
              <a:buAutoNum type="arabicPeriod"/>
            </a:pPr>
            <a:r>
              <a:rPr lang="en-US" dirty="0" smtClean="0"/>
              <a:t>Values of the parametric first derivatives of a Bezier curve at the end points can be calculated from control points as:</a:t>
            </a:r>
          </a:p>
          <a:p>
            <a:pPr algn="ctr">
              <a:buNone/>
            </a:pPr>
            <a:r>
              <a:rPr lang="en-US" dirty="0" smtClean="0"/>
              <a:t>P'(0) = -np</a:t>
            </a:r>
            <a:r>
              <a:rPr lang="en-US" baseline="-25000" dirty="0" smtClean="0"/>
              <a:t>0</a:t>
            </a:r>
            <a:r>
              <a:rPr lang="en-US" dirty="0" smtClean="0"/>
              <a:t> + np</a:t>
            </a:r>
            <a:r>
              <a:rPr lang="en-US" baseline="-25000" dirty="0" smtClean="0"/>
              <a:t>1</a:t>
            </a:r>
            <a:endParaRPr lang="en-US" dirty="0" smtClean="0"/>
          </a:p>
          <a:p>
            <a:pPr algn="ctr">
              <a:buNone/>
            </a:pPr>
            <a:r>
              <a:rPr lang="en-US" dirty="0" smtClean="0"/>
              <a:t>P'(1) = -np</a:t>
            </a:r>
            <a:r>
              <a:rPr lang="en-US" baseline="-25000" dirty="0" smtClean="0"/>
              <a:t>n-1</a:t>
            </a:r>
            <a:r>
              <a:rPr lang="en-US" dirty="0" smtClean="0"/>
              <a:t> + </a:t>
            </a:r>
            <a:r>
              <a:rPr lang="en-US" dirty="0" err="1" smtClean="0"/>
              <a:t>np</a:t>
            </a:r>
            <a:r>
              <a:rPr lang="en-US" baseline="-25000" dirty="0" err="1" smtClean="0"/>
              <a:t>n</a:t>
            </a:r>
            <a:endParaRPr lang="en-US" dirty="0" smtClean="0"/>
          </a:p>
          <a:p>
            <a:pPr marL="514350" lvl="0" indent="-514350">
              <a:buAutoNum type="arabicPeriod" startAt="3"/>
            </a:pPr>
            <a:r>
              <a:rPr lang="en-US" dirty="0" smtClean="0"/>
              <a:t>The slope at the beginning of the curve is along the line joining the first two points and slope at the end of curve is along the line joining last two points.</a:t>
            </a:r>
          </a:p>
          <a:p>
            <a:pPr marL="514350" lvl="0" indent="-514350">
              <a:buAutoNum type="arabicPeriod" startAt="3"/>
            </a:pPr>
            <a:r>
              <a:rPr lang="en-US" dirty="0" smtClean="0"/>
              <a:t>Parametric second derivative of a Bezier curve at end points are calculated as:</a:t>
            </a:r>
          </a:p>
          <a:p>
            <a:pPr algn="ctr">
              <a:buNone/>
            </a:pPr>
            <a:r>
              <a:rPr lang="en-US" dirty="0" smtClean="0"/>
              <a:t>P"(0) = n(n-1)[(p</a:t>
            </a:r>
            <a:r>
              <a:rPr lang="en-US" baseline="-25000" dirty="0" smtClean="0"/>
              <a:t>2</a:t>
            </a:r>
            <a:r>
              <a:rPr lang="en-US" dirty="0" smtClean="0"/>
              <a:t>-p</a:t>
            </a:r>
            <a:r>
              <a:rPr lang="en-US" baseline="-25000" dirty="0" smtClean="0"/>
              <a:t>1</a:t>
            </a:r>
            <a:r>
              <a:rPr lang="en-US" dirty="0" smtClean="0"/>
              <a:t>)-(p</a:t>
            </a:r>
            <a:r>
              <a:rPr lang="en-US" baseline="-25000" dirty="0" smtClean="0"/>
              <a:t>1</a:t>
            </a:r>
            <a:r>
              <a:rPr lang="en-US" dirty="0" smtClean="0"/>
              <a:t>-p</a:t>
            </a:r>
            <a:r>
              <a:rPr lang="en-US" baseline="-25000" dirty="0" smtClean="0"/>
              <a:t>0</a:t>
            </a:r>
            <a:r>
              <a:rPr lang="en-US" dirty="0" smtClean="0"/>
              <a:t>)]</a:t>
            </a:r>
          </a:p>
          <a:p>
            <a:pPr algn="ctr">
              <a:buNone/>
            </a:pPr>
            <a:r>
              <a:rPr lang="en-US" dirty="0" smtClean="0"/>
              <a:t>P"(1) = n(n-1)[(p</a:t>
            </a:r>
            <a:r>
              <a:rPr lang="en-US" baseline="-25000" dirty="0" smtClean="0"/>
              <a:t>n-2</a:t>
            </a:r>
            <a:r>
              <a:rPr lang="en-US" dirty="0" smtClean="0"/>
              <a:t>-p</a:t>
            </a:r>
            <a:r>
              <a:rPr lang="en-US" baseline="-25000" dirty="0" smtClean="0"/>
              <a:t>n-1</a:t>
            </a:r>
            <a:r>
              <a:rPr lang="en-US" dirty="0" smtClean="0"/>
              <a:t>) – (p</a:t>
            </a:r>
            <a:r>
              <a:rPr lang="en-US" baseline="-25000" dirty="0" smtClean="0"/>
              <a:t>n-1</a:t>
            </a:r>
            <a:r>
              <a:rPr lang="en-US" dirty="0" smtClean="0"/>
              <a:t>-p</a:t>
            </a:r>
            <a:r>
              <a:rPr lang="en-US" baseline="-25000" dirty="0" smtClean="0"/>
              <a:t>n</a:t>
            </a:r>
            <a:r>
              <a:rPr lang="en-US" dirty="0" smtClean="0"/>
              <a:t>)]</a:t>
            </a:r>
          </a:p>
          <a:p>
            <a:pPr lvl="0">
              <a:buNone/>
            </a:pPr>
            <a:r>
              <a:rPr lang="en-US" dirty="0" smtClean="0"/>
              <a:t>5.	It lies within the convex hull of the control points. This follows from the properties of Bezier blending functions: they are all positive and their sum is always 1.</a:t>
            </a:r>
          </a:p>
          <a:p>
            <a:endParaRPr lang="en-US" dirty="0"/>
          </a:p>
        </p:txBody>
      </p:sp>
      <p:sp>
        <p:nvSpPr>
          <p:cNvPr id="4" name="Slide Number Placeholder 3"/>
          <p:cNvSpPr>
            <a:spLocks noGrp="1"/>
          </p:cNvSpPr>
          <p:nvPr>
            <p:ph type="sldNum" sz="quarter" idx="12"/>
          </p:nvPr>
        </p:nvSpPr>
        <p:spPr/>
        <p:txBody>
          <a:bodyPr/>
          <a:lstStyle/>
          <a:p>
            <a:fld id="{E3D2A2F3-B7B1-44FC-99F1-F8CD48FE2F30}"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How to construct a Bezier curve?</a:t>
            </a:r>
            <a:endParaRPr lang="en-US" dirty="0"/>
          </a:p>
        </p:txBody>
      </p:sp>
      <p:pic>
        <p:nvPicPr>
          <p:cNvPr id="5122" name="Picture 2" descr="C:\Users\DEEP\Desktop\Capture.JPG"/>
          <p:cNvPicPr>
            <a:picLocks noChangeAspect="1" noChangeArrowheads="1"/>
          </p:cNvPicPr>
          <p:nvPr/>
        </p:nvPicPr>
        <p:blipFill>
          <a:blip r:embed="rId2" cstate="print"/>
          <a:srcRect/>
          <a:stretch>
            <a:fillRect/>
          </a:stretch>
        </p:blipFill>
        <p:spPr bwMode="auto">
          <a:xfrm>
            <a:off x="4763" y="1743075"/>
            <a:ext cx="9134475" cy="4200525"/>
          </a:xfrm>
          <a:prstGeom prst="rect">
            <a:avLst/>
          </a:prstGeom>
          <a:noFill/>
        </p:spPr>
      </p:pic>
      <p:sp>
        <p:nvSpPr>
          <p:cNvPr id="4" name="Slide Number Placeholder 3"/>
          <p:cNvSpPr>
            <a:spLocks noGrp="1"/>
          </p:cNvSpPr>
          <p:nvPr>
            <p:ph type="sldNum" sz="quarter" idx="12"/>
          </p:nvPr>
        </p:nvSpPr>
        <p:spPr/>
        <p:txBody>
          <a:bodyPr/>
          <a:lstStyle/>
          <a:p>
            <a:fld id="{E3D2A2F3-B7B1-44FC-99F1-F8CD48FE2F30}" type="slidenum">
              <a:rPr lang="en-US" smtClean="0"/>
              <a:pPr/>
              <a:t>44</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EEP\Desktop\Capture1.JPG"/>
          <p:cNvPicPr>
            <a:picLocks noChangeAspect="1" noChangeArrowheads="1"/>
          </p:cNvPicPr>
          <p:nvPr/>
        </p:nvPicPr>
        <p:blipFill>
          <a:blip r:embed="rId2" cstate="print"/>
          <a:srcRect/>
          <a:stretch>
            <a:fillRect/>
          </a:stretch>
        </p:blipFill>
        <p:spPr bwMode="auto">
          <a:xfrm>
            <a:off x="71438" y="952500"/>
            <a:ext cx="9001125" cy="4953000"/>
          </a:xfrm>
          <a:prstGeom prst="rect">
            <a:avLst/>
          </a:prstGeom>
          <a:noFill/>
        </p:spPr>
      </p:pic>
      <p:sp>
        <p:nvSpPr>
          <p:cNvPr id="3" name="Slide Number Placeholder 2"/>
          <p:cNvSpPr>
            <a:spLocks noGrp="1"/>
          </p:cNvSpPr>
          <p:nvPr>
            <p:ph type="sldNum" sz="quarter" idx="12"/>
          </p:nvPr>
        </p:nvSpPr>
        <p:spPr/>
        <p:txBody>
          <a:bodyPr/>
          <a:lstStyle/>
          <a:p>
            <a:fld id="{E3D2A2F3-B7B1-44FC-99F1-F8CD48FE2F30}"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DEEP\Desktop\Capture2.JPG"/>
          <p:cNvPicPr>
            <a:picLocks noChangeAspect="1" noChangeArrowheads="1"/>
          </p:cNvPicPr>
          <p:nvPr/>
        </p:nvPicPr>
        <p:blipFill>
          <a:blip r:embed="rId2" cstate="print"/>
          <a:srcRect/>
          <a:stretch>
            <a:fillRect/>
          </a:stretch>
        </p:blipFill>
        <p:spPr bwMode="auto">
          <a:xfrm>
            <a:off x="862013" y="1704975"/>
            <a:ext cx="7419975" cy="3448050"/>
          </a:xfrm>
          <a:prstGeom prst="rect">
            <a:avLst/>
          </a:prstGeom>
          <a:noFill/>
        </p:spPr>
      </p:pic>
      <p:sp>
        <p:nvSpPr>
          <p:cNvPr id="3" name="Slide Number Placeholder 2"/>
          <p:cNvSpPr>
            <a:spLocks noGrp="1"/>
          </p:cNvSpPr>
          <p:nvPr>
            <p:ph type="sldNum" sz="quarter" idx="12"/>
          </p:nvPr>
        </p:nvSpPr>
        <p:spPr/>
        <p:txBody>
          <a:bodyPr/>
          <a:lstStyle/>
          <a:p>
            <a:fld id="{E3D2A2F3-B7B1-44FC-99F1-F8CD48FE2F30}"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pPr lvl="0"/>
            <a:r>
              <a:rPr lang="en-US" dirty="0" smtClean="0"/>
              <a:t>Construct the Bezier curve of order 3 with 4 polygon vertices A(1, 1), B(2, 3), C(4, 3) and D(6, 4).</a:t>
            </a:r>
            <a:endParaRPr lang="en-US" dirty="0"/>
          </a:p>
        </p:txBody>
      </p:sp>
      <p:sp>
        <p:nvSpPr>
          <p:cNvPr id="4" name="Slide Number Placeholder 3"/>
          <p:cNvSpPr>
            <a:spLocks noGrp="1"/>
          </p:cNvSpPr>
          <p:nvPr>
            <p:ph type="sldNum" sz="quarter" idx="12"/>
          </p:nvPr>
        </p:nvSpPr>
        <p:spPr/>
        <p:txBody>
          <a:bodyPr/>
          <a:lstStyle/>
          <a:p>
            <a:fld id="{E3D2A2F3-B7B1-44FC-99F1-F8CD48FE2F30}"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055" y="2286000"/>
            <a:ext cx="8229600" cy="1143000"/>
          </a:xfrm>
        </p:spPr>
        <p:txBody>
          <a:bodyPr/>
          <a:lstStyle/>
          <a:p>
            <a:r>
              <a:rPr lang="en-US" dirty="0" smtClean="0"/>
              <a:t>Solid modeling</a:t>
            </a:r>
            <a:endParaRPr lang="en-US" dirty="0"/>
          </a:p>
        </p:txBody>
      </p:sp>
      <p:sp>
        <p:nvSpPr>
          <p:cNvPr id="4" name="Slide Number Placeholder 3"/>
          <p:cNvSpPr>
            <a:spLocks noGrp="1"/>
          </p:cNvSpPr>
          <p:nvPr>
            <p:ph type="sldNum" sz="quarter" idx="12"/>
          </p:nvPr>
        </p:nvSpPr>
        <p:spPr/>
        <p:txBody>
          <a:bodyPr/>
          <a:lstStyle/>
          <a:p>
            <a:fld id="{E3D2A2F3-B7B1-44FC-99F1-F8CD48FE2F30}" type="slidenum">
              <a:rPr lang="en-US" smtClean="0"/>
              <a:pPr/>
              <a:t>48</a:t>
            </a:fld>
            <a:endParaRPr lang="en-US"/>
          </a:p>
        </p:txBody>
      </p:sp>
    </p:spTree>
    <p:extLst>
      <p:ext uri="{BB962C8B-B14F-4D97-AF65-F5344CB8AC3E}">
        <p14:creationId xmlns:p14="http://schemas.microsoft.com/office/powerpoint/2010/main" val="35174689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Solid modeling</a:t>
            </a:r>
            <a:endParaRPr lang="en-US" dirty="0"/>
          </a:p>
        </p:txBody>
      </p:sp>
      <p:sp>
        <p:nvSpPr>
          <p:cNvPr id="4" name="Slide Number Placeholder 3"/>
          <p:cNvSpPr>
            <a:spLocks noGrp="1"/>
          </p:cNvSpPr>
          <p:nvPr>
            <p:ph type="sldNum" sz="quarter" idx="12"/>
          </p:nvPr>
        </p:nvSpPr>
        <p:spPr/>
        <p:txBody>
          <a:bodyPr/>
          <a:lstStyle/>
          <a:p>
            <a:fld id="{E3D2A2F3-B7B1-44FC-99F1-F8CD48FE2F30}" type="slidenum">
              <a:rPr lang="en-US" smtClean="0"/>
              <a:pPr/>
              <a:t>49</a:t>
            </a:fld>
            <a:endParaRPr lang="en-US"/>
          </a:p>
        </p:txBody>
      </p:sp>
      <p:sp>
        <p:nvSpPr>
          <p:cNvPr id="3" name="Content Placeholder 2"/>
          <p:cNvSpPr>
            <a:spLocks noGrp="1"/>
          </p:cNvSpPr>
          <p:nvPr>
            <p:ph idx="1"/>
          </p:nvPr>
        </p:nvSpPr>
        <p:spPr>
          <a:xfrm>
            <a:off x="228600" y="1219200"/>
            <a:ext cx="8229600" cy="4525963"/>
          </a:xfrm>
        </p:spPr>
        <p:txBody>
          <a:bodyPr/>
          <a:lstStyle/>
          <a:p>
            <a:r>
              <a:rPr lang="en-US" dirty="0" smtClean="0"/>
              <a:t>Solid modeling gives designers a complete descriptions of constructs , shape surface , volume and density.</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216083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3D Object Representation</a:t>
            </a:r>
            <a:r>
              <a:rPr lang="en-US" b="1" dirty="0"/>
              <a:t>s</a:t>
            </a: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a:t>Representation schemes for solid objects are often divided into two broad categories: </a:t>
            </a:r>
          </a:p>
          <a:p>
            <a:pPr lvl="0" algn="just">
              <a:buNone/>
            </a:pPr>
            <a:r>
              <a:rPr lang="en-US" b="1" dirty="0" smtClean="0"/>
              <a:t>1. </a:t>
            </a:r>
            <a:r>
              <a:rPr lang="en-US" b="1" u="sng" dirty="0" smtClean="0"/>
              <a:t>Boundary </a:t>
            </a:r>
            <a:r>
              <a:rPr lang="en-US" b="1" u="sng" dirty="0"/>
              <a:t>representations</a:t>
            </a:r>
            <a:r>
              <a:rPr lang="en-US" dirty="0"/>
              <a:t>: describes a 3D object as a set of polygonal surfaces, separate the object interior from </a:t>
            </a:r>
            <a:r>
              <a:rPr lang="en-US" dirty="0" smtClean="0"/>
              <a:t>external environment</a:t>
            </a:r>
            <a:r>
              <a:rPr lang="en-US" dirty="0"/>
              <a:t>.</a:t>
            </a:r>
          </a:p>
          <a:p>
            <a:pPr lvl="0" algn="just">
              <a:buNone/>
            </a:pPr>
            <a:r>
              <a:rPr lang="en-US" b="1" dirty="0" smtClean="0"/>
              <a:t>2. </a:t>
            </a:r>
            <a:r>
              <a:rPr lang="en-US" b="1" u="sng" dirty="0" smtClean="0"/>
              <a:t>Space-partitioning </a:t>
            </a:r>
            <a:r>
              <a:rPr lang="en-US" b="1" u="sng" dirty="0"/>
              <a:t>representation</a:t>
            </a:r>
            <a:r>
              <a:rPr lang="en-US" dirty="0"/>
              <a:t>: used to describe interior properties, </a:t>
            </a:r>
            <a:r>
              <a:rPr lang="en-US" dirty="0" smtClean="0"/>
              <a:t>by partitioning the spatial region, containing an object into a set of small, non-overlapping, contiguous solids. e.g</a:t>
            </a:r>
            <a:r>
              <a:rPr lang="en-US" dirty="0"/>
              <a:t>. 3D object as </a:t>
            </a:r>
            <a:r>
              <a:rPr lang="en-US" dirty="0" err="1"/>
              <a:t>Octree</a:t>
            </a:r>
            <a:r>
              <a:rPr lang="en-US" dirty="0"/>
              <a:t> representation.  </a:t>
            </a:r>
            <a:endParaRPr lang="en-US" dirty="0" smtClean="0"/>
          </a:p>
          <a:p>
            <a:pPr lvl="0" algn="just">
              <a:buNone/>
            </a:pPr>
            <a:endParaRPr lang="en-US" dirty="0" smtClean="0"/>
          </a:p>
          <a:p>
            <a:pPr lvl="0" algn="just">
              <a:buNone/>
            </a:pPr>
            <a:r>
              <a:rPr lang="en-US" dirty="0" smtClean="0"/>
              <a:t>Examples of Boundary representations &gt;&gt;</a:t>
            </a:r>
            <a:endParaRPr lang="en-US" dirty="0"/>
          </a:p>
        </p:txBody>
      </p:sp>
      <p:sp>
        <p:nvSpPr>
          <p:cNvPr id="4" name="Slide Number Placeholder 3"/>
          <p:cNvSpPr>
            <a:spLocks noGrp="1"/>
          </p:cNvSpPr>
          <p:nvPr>
            <p:ph type="sldNum" sz="quarter" idx="12"/>
          </p:nvPr>
        </p:nvSpPr>
        <p:spPr/>
        <p:txBody>
          <a:bodyPr/>
          <a:lstStyle/>
          <a:p>
            <a:fld id="{E3D2A2F3-B7B1-44FC-99F1-F8CD48FE2F30}"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300" b="1" dirty="0"/>
              <a:t>S</a:t>
            </a:r>
            <a:r>
              <a:rPr lang="en-US" sz="2300" b="1" dirty="0" smtClean="0"/>
              <a:t>olid </a:t>
            </a:r>
            <a:r>
              <a:rPr lang="en-US" sz="2300" b="1" dirty="0"/>
              <a:t>modeling</a:t>
            </a:r>
            <a:r>
              <a:rPr lang="en-US" sz="2300" dirty="0"/>
              <a:t> </a:t>
            </a:r>
            <a:r>
              <a:rPr lang="en-US" sz="2300" dirty="0" smtClean="0"/>
              <a:t>is </a:t>
            </a:r>
            <a:r>
              <a:rPr lang="en-US" sz="2300" dirty="0"/>
              <a:t>a consistent set of principles </a:t>
            </a:r>
            <a:r>
              <a:rPr lang="en-US" sz="2300" dirty="0" smtClean="0"/>
              <a:t>of mathematics </a:t>
            </a:r>
            <a:r>
              <a:rPr lang="en-US" sz="2300" dirty="0"/>
              <a:t>and computer modeling of three-dimensional solids</a:t>
            </a:r>
            <a:r>
              <a:rPr lang="en-US" sz="2300" dirty="0" smtClean="0"/>
              <a:t>.</a:t>
            </a:r>
          </a:p>
          <a:p>
            <a:r>
              <a:rPr lang="en-US" sz="2300" dirty="0" smtClean="0"/>
              <a:t>In </a:t>
            </a:r>
            <a:r>
              <a:rPr lang="en-US" sz="2300" dirty="0"/>
              <a:t>general </a:t>
            </a:r>
            <a:r>
              <a:rPr lang="en-US" sz="2300" dirty="0" smtClean="0"/>
              <a:t>it is the </a:t>
            </a:r>
            <a:r>
              <a:rPr lang="en-US" sz="2300" dirty="0"/>
              <a:t>creation, exchange, visualization, animation, interrogation, and annotation of digital models of physical objects</a:t>
            </a:r>
            <a:r>
              <a:rPr lang="en-US" sz="2300" dirty="0" smtClean="0"/>
              <a:t>.</a:t>
            </a:r>
          </a:p>
          <a:p>
            <a:r>
              <a:rPr lang="en-US" sz="2300" dirty="0" smtClean="0"/>
              <a:t>It allows </a:t>
            </a:r>
            <a:r>
              <a:rPr lang="en-US" sz="2300" dirty="0"/>
              <a:t>for the automation of several difficult engineering calculations that are carried out as a part of the design </a:t>
            </a:r>
            <a:r>
              <a:rPr lang="en-US" sz="2300" dirty="0" smtClean="0"/>
              <a:t>process.</a:t>
            </a:r>
          </a:p>
          <a:p>
            <a:r>
              <a:rPr lang="en-US" sz="2300" dirty="0"/>
              <a:t>Simulation, planning, and verification of processes </a:t>
            </a:r>
            <a:r>
              <a:rPr lang="en-US" sz="2300" dirty="0" smtClean="0"/>
              <a:t>in</a:t>
            </a:r>
            <a:r>
              <a:rPr lang="en-US" sz="2300" dirty="0"/>
              <a:t> </a:t>
            </a:r>
            <a:r>
              <a:rPr lang="en-US" sz="2300" dirty="0">
                <a:solidFill>
                  <a:schemeClr val="tx1">
                    <a:lumMod val="95000"/>
                    <a:lumOff val="5000"/>
                  </a:schemeClr>
                </a:solidFill>
              </a:rPr>
              <a:t>machining</a:t>
            </a:r>
            <a:r>
              <a:rPr lang="en-US" sz="2300" dirty="0"/>
              <a:t> and assembly </a:t>
            </a:r>
            <a:r>
              <a:rPr lang="en-US" sz="2300" dirty="0" smtClean="0"/>
              <a:t>are one </a:t>
            </a:r>
            <a:r>
              <a:rPr lang="en-US" sz="2300" dirty="0"/>
              <a:t>of the main catalysts for the development of solid modeling</a:t>
            </a:r>
            <a:r>
              <a:rPr lang="en-US" sz="2300" dirty="0" smtClean="0"/>
              <a:t>.</a:t>
            </a:r>
          </a:p>
          <a:p>
            <a:r>
              <a:rPr lang="en-US" sz="2300" dirty="0" smtClean="0"/>
              <a:t>The </a:t>
            </a:r>
            <a:r>
              <a:rPr lang="en-US" sz="2300" dirty="0"/>
              <a:t>principles of geometric and solid modeling form the foundation of </a:t>
            </a:r>
            <a:r>
              <a:rPr lang="en-US" sz="2300" b="1" dirty="0">
                <a:solidFill>
                  <a:schemeClr val="tx1">
                    <a:lumMod val="95000"/>
                    <a:lumOff val="5000"/>
                  </a:schemeClr>
                </a:solidFill>
              </a:rPr>
              <a:t>3D-Computer-aided design.</a:t>
            </a:r>
          </a:p>
          <a:p>
            <a:endParaRPr lang="en-US" sz="2300" dirty="0"/>
          </a:p>
        </p:txBody>
      </p:sp>
      <p:sp>
        <p:nvSpPr>
          <p:cNvPr id="4" name="Slide Number Placeholder 3"/>
          <p:cNvSpPr>
            <a:spLocks noGrp="1"/>
          </p:cNvSpPr>
          <p:nvPr>
            <p:ph type="sldNum" sz="quarter" idx="12"/>
          </p:nvPr>
        </p:nvSpPr>
        <p:spPr/>
        <p:txBody>
          <a:bodyPr/>
          <a:lstStyle/>
          <a:p>
            <a:fld id="{E3D2A2F3-B7B1-44FC-99F1-F8CD48FE2F30}" type="slidenum">
              <a:rPr lang="en-US" smtClean="0"/>
              <a:pPr/>
              <a:t>50</a:t>
            </a:fld>
            <a:endParaRPr lang="en-US"/>
          </a:p>
        </p:txBody>
      </p:sp>
      <p:sp>
        <p:nvSpPr>
          <p:cNvPr id="5" name="Title 1"/>
          <p:cNvSpPr>
            <a:spLocks noGrp="1"/>
          </p:cNvSpPr>
          <p:nvPr>
            <p:ph type="title"/>
          </p:nvPr>
        </p:nvSpPr>
        <p:spPr/>
        <p:txBody>
          <a:bodyPr/>
          <a:lstStyle/>
          <a:p>
            <a:r>
              <a:rPr lang="en-US" dirty="0" smtClean="0"/>
              <a:t>Solid modeling</a:t>
            </a:r>
            <a:endParaRPr lang="en-US" dirty="0"/>
          </a:p>
        </p:txBody>
      </p:sp>
    </p:spTree>
    <p:extLst>
      <p:ext uri="{BB962C8B-B14F-4D97-AF65-F5344CB8AC3E}">
        <p14:creationId xmlns:p14="http://schemas.microsoft.com/office/powerpoint/2010/main" val="27437048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678780"/>
            <a:ext cx="6705600" cy="4493419"/>
          </a:xfrm>
        </p:spPr>
      </p:pic>
      <p:sp>
        <p:nvSpPr>
          <p:cNvPr id="4" name="Slide Number Placeholder 3"/>
          <p:cNvSpPr>
            <a:spLocks noGrp="1"/>
          </p:cNvSpPr>
          <p:nvPr>
            <p:ph type="sldNum" sz="quarter" idx="12"/>
          </p:nvPr>
        </p:nvSpPr>
        <p:spPr/>
        <p:txBody>
          <a:bodyPr/>
          <a:lstStyle/>
          <a:p>
            <a:fld id="{E3D2A2F3-B7B1-44FC-99F1-F8CD48FE2F30}" type="slidenum">
              <a:rPr lang="en-US" smtClean="0"/>
              <a:pPr/>
              <a:t>51</a:t>
            </a:fld>
            <a:endParaRPr lang="en-US"/>
          </a:p>
        </p:txBody>
      </p:sp>
    </p:spTree>
    <p:extLst>
      <p:ext uri="{BB962C8B-B14F-4D97-AF65-F5344CB8AC3E}">
        <p14:creationId xmlns:p14="http://schemas.microsoft.com/office/powerpoint/2010/main" val="11436180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91481"/>
            <a:ext cx="8229600" cy="4343400"/>
          </a:xfrm>
        </p:spPr>
      </p:pic>
      <p:sp>
        <p:nvSpPr>
          <p:cNvPr id="4" name="Slide Number Placeholder 3"/>
          <p:cNvSpPr>
            <a:spLocks noGrp="1"/>
          </p:cNvSpPr>
          <p:nvPr>
            <p:ph type="sldNum" sz="quarter" idx="12"/>
          </p:nvPr>
        </p:nvSpPr>
        <p:spPr/>
        <p:txBody>
          <a:bodyPr/>
          <a:lstStyle/>
          <a:p>
            <a:fld id="{E3D2A2F3-B7B1-44FC-99F1-F8CD48FE2F30}" type="slidenum">
              <a:rPr lang="en-US" smtClean="0"/>
              <a:pPr/>
              <a:t>52</a:t>
            </a:fld>
            <a:endParaRPr lang="en-US"/>
          </a:p>
        </p:txBody>
      </p:sp>
    </p:spTree>
    <p:extLst>
      <p:ext uri="{BB962C8B-B14F-4D97-AF65-F5344CB8AC3E}">
        <p14:creationId xmlns:p14="http://schemas.microsoft.com/office/powerpoint/2010/main" val="881194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09600"/>
            <a:ext cx="5486400" cy="6111875"/>
          </a:xfrm>
        </p:spPr>
      </p:pic>
      <p:sp>
        <p:nvSpPr>
          <p:cNvPr id="4" name="Slide Number Placeholder 3"/>
          <p:cNvSpPr>
            <a:spLocks noGrp="1"/>
          </p:cNvSpPr>
          <p:nvPr>
            <p:ph type="sldNum" sz="quarter" idx="12"/>
          </p:nvPr>
        </p:nvSpPr>
        <p:spPr/>
        <p:txBody>
          <a:bodyPr/>
          <a:lstStyle/>
          <a:p>
            <a:fld id="{E3D2A2F3-B7B1-44FC-99F1-F8CD48FE2F30}" type="slidenum">
              <a:rPr lang="en-US" smtClean="0"/>
              <a:pPr/>
              <a:t>53</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609601"/>
            <a:ext cx="4876800" cy="6111874"/>
          </a:xfrm>
          <a:prstGeom prst="rect">
            <a:avLst/>
          </a:prstGeom>
        </p:spPr>
      </p:pic>
    </p:spTree>
    <p:extLst>
      <p:ext uri="{BB962C8B-B14F-4D97-AF65-F5344CB8AC3E}">
        <p14:creationId xmlns:p14="http://schemas.microsoft.com/office/powerpoint/2010/main" val="40167912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Sweep representation</a:t>
            </a:r>
            <a:endParaRPr lang="en-US" dirty="0"/>
          </a:p>
        </p:txBody>
      </p:sp>
      <p:sp>
        <p:nvSpPr>
          <p:cNvPr id="3" name="Content Placeholder 2"/>
          <p:cNvSpPr>
            <a:spLocks noGrp="1"/>
          </p:cNvSpPr>
          <p:nvPr>
            <p:ph idx="1"/>
          </p:nvPr>
        </p:nvSpPr>
        <p:spPr/>
        <p:txBody>
          <a:bodyPr>
            <a:normAutofit lnSpcReduction="10000"/>
          </a:bodyPr>
          <a:lstStyle/>
          <a:p>
            <a:r>
              <a:rPr lang="en-US" dirty="0"/>
              <a:t>Sweep is method to generate solid with the help of 2D structures. </a:t>
            </a:r>
            <a:endParaRPr lang="en-US" dirty="0" smtClean="0"/>
          </a:p>
          <a:p>
            <a:r>
              <a:rPr lang="en-US" dirty="0"/>
              <a:t>The displacement of an object according to a trajectory define another object.</a:t>
            </a:r>
          </a:p>
          <a:p>
            <a:r>
              <a:rPr lang="en-US" dirty="0"/>
              <a:t>Sweep representations are used to construct 3D object from 2D shape that have some kind of </a:t>
            </a:r>
            <a:r>
              <a:rPr lang="en-US" dirty="0" smtClean="0"/>
              <a:t>symmetry.</a:t>
            </a:r>
          </a:p>
          <a:p>
            <a:r>
              <a:rPr lang="en-US" dirty="0"/>
              <a:t>Also, we can define a path for a sweep that allows you to create more interesting shapes.</a:t>
            </a:r>
          </a:p>
          <a:p>
            <a:endParaRPr lang="en-US" dirty="0"/>
          </a:p>
        </p:txBody>
      </p:sp>
      <p:sp>
        <p:nvSpPr>
          <p:cNvPr id="4" name="Slide Number Placeholder 3"/>
          <p:cNvSpPr>
            <a:spLocks noGrp="1"/>
          </p:cNvSpPr>
          <p:nvPr>
            <p:ph type="sldNum" sz="quarter" idx="12"/>
          </p:nvPr>
        </p:nvSpPr>
        <p:spPr/>
        <p:txBody>
          <a:bodyPr/>
          <a:lstStyle/>
          <a:p>
            <a:fld id="{E3D2A2F3-B7B1-44FC-99F1-F8CD48FE2F30}" type="slidenum">
              <a:rPr lang="en-US" smtClean="0"/>
              <a:pPr/>
              <a:t>54</a:t>
            </a:fld>
            <a:endParaRPr lang="en-US"/>
          </a:p>
        </p:txBody>
      </p:sp>
    </p:spTree>
    <p:extLst>
      <p:ext uri="{BB962C8B-B14F-4D97-AF65-F5344CB8AC3E}">
        <p14:creationId xmlns:p14="http://schemas.microsoft.com/office/powerpoint/2010/main" val="14090093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3D2A2F3-B7B1-44FC-99F1-F8CD48FE2F30}" type="slidenum">
              <a:rPr lang="en-US" smtClean="0"/>
              <a:pPr/>
              <a:t>55</a:t>
            </a:fld>
            <a:endParaRPr lang="en-US"/>
          </a:p>
        </p:txBody>
      </p:sp>
      <p:pic>
        <p:nvPicPr>
          <p:cNvPr id="5" name="Content Placeholder 4" descr="enter image description here"/>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3280716"/>
            <a:ext cx="6705600" cy="2567833"/>
          </a:xfrm>
          <a:prstGeom prst="rect">
            <a:avLst/>
          </a:prstGeom>
          <a:noFill/>
          <a:ln>
            <a:noFill/>
          </a:ln>
        </p:spPr>
      </p:pic>
      <p:sp>
        <p:nvSpPr>
          <p:cNvPr id="6" name="Title 1"/>
          <p:cNvSpPr>
            <a:spLocks noGrp="1"/>
          </p:cNvSpPr>
          <p:nvPr>
            <p:ph type="title"/>
          </p:nvPr>
        </p:nvSpPr>
        <p:spPr/>
        <p:txBody>
          <a:bodyPr/>
          <a:lstStyle/>
          <a:p>
            <a:r>
              <a:rPr lang="en-US" dirty="0" smtClean="0"/>
              <a:t>Sweep representation</a:t>
            </a:r>
            <a:endParaRPr lang="en-US" dirty="0"/>
          </a:p>
        </p:txBody>
      </p:sp>
      <p:sp>
        <p:nvSpPr>
          <p:cNvPr id="7" name="Rectangle 6"/>
          <p:cNvSpPr/>
          <p:nvPr/>
        </p:nvSpPr>
        <p:spPr>
          <a:xfrm>
            <a:off x="1066800" y="1393020"/>
            <a:ext cx="6858000" cy="1887696"/>
          </a:xfrm>
          <a:prstGeom prst="rect">
            <a:avLst/>
          </a:prstGeom>
        </p:spPr>
        <p:txBody>
          <a:bodyPr wrap="square">
            <a:spAutoFit/>
          </a:bodyPr>
          <a:lstStyle/>
          <a:p>
            <a:pPr>
              <a:spcAft>
                <a:spcPts val="750"/>
              </a:spcAft>
            </a:pPr>
            <a:r>
              <a:rPr lang="en-US" b="1" dirty="0">
                <a:solidFill>
                  <a:srgbClr val="000000"/>
                </a:solidFill>
                <a:latin typeface="Times New Roman" panose="02020603050405020304" pitchFamily="18" charset="0"/>
                <a:ea typeface="Times New Roman" panose="02020603050405020304" pitchFamily="18" charset="0"/>
              </a:rPr>
              <a:t>Translational sweep:</a:t>
            </a:r>
            <a:endParaRPr lang="en-US" dirty="0">
              <a:latin typeface="Times New Roman" panose="02020603050405020304" pitchFamily="18" charset="0"/>
              <a:ea typeface="SimSun" panose="02010600030101010101" pitchFamily="2" charset="-122"/>
            </a:endParaRPr>
          </a:p>
          <a:p>
            <a:pPr>
              <a:spcAft>
                <a:spcPts val="750"/>
              </a:spcAft>
            </a:pPr>
            <a:r>
              <a:rPr lang="en-US" dirty="0" err="1">
                <a:solidFill>
                  <a:srgbClr val="000000"/>
                </a:solidFill>
                <a:latin typeface="Times New Roman" panose="02020603050405020304" pitchFamily="18" charset="0"/>
                <a:ea typeface="Times New Roman" panose="02020603050405020304" pitchFamily="18" charset="0"/>
              </a:rPr>
              <a:t>i</a:t>
            </a:r>
            <a:r>
              <a:rPr lang="en-US" dirty="0">
                <a:solidFill>
                  <a:srgbClr val="000000"/>
                </a:solidFill>
                <a:latin typeface="Times New Roman" panose="02020603050405020304" pitchFamily="18" charset="0"/>
                <a:ea typeface="Times New Roman" panose="02020603050405020304" pitchFamily="18" charset="0"/>
              </a:rPr>
              <a:t>. Define a shape as a polygon vertex table as shown in figure 33 (a).</a:t>
            </a:r>
            <a:endParaRPr lang="en-US" dirty="0">
              <a:latin typeface="Times New Roman" panose="02020603050405020304" pitchFamily="18" charset="0"/>
              <a:ea typeface="SimSun" panose="02010600030101010101" pitchFamily="2" charset="-122"/>
            </a:endParaRPr>
          </a:p>
          <a:p>
            <a:pPr>
              <a:spcAft>
                <a:spcPts val="750"/>
              </a:spcAft>
            </a:pPr>
            <a:r>
              <a:rPr lang="en-US" dirty="0">
                <a:solidFill>
                  <a:srgbClr val="000000"/>
                </a:solidFill>
                <a:latin typeface="Times New Roman" panose="02020603050405020304" pitchFamily="18" charset="0"/>
                <a:ea typeface="Times New Roman" panose="02020603050405020304" pitchFamily="18" charset="0"/>
              </a:rPr>
              <a:t>ii. Define a sweep path as a sequence of translation vectors figure 33 (b).</a:t>
            </a:r>
            <a:endParaRPr lang="en-US" dirty="0">
              <a:latin typeface="Times New Roman" panose="02020603050405020304" pitchFamily="18" charset="0"/>
              <a:ea typeface="SimSun" panose="02010600030101010101" pitchFamily="2" charset="-122"/>
            </a:endParaRPr>
          </a:p>
          <a:p>
            <a:pPr>
              <a:spcAft>
                <a:spcPts val="750"/>
              </a:spcAft>
            </a:pPr>
            <a:r>
              <a:rPr lang="en-US" dirty="0">
                <a:solidFill>
                  <a:srgbClr val="000000"/>
                </a:solidFill>
                <a:latin typeface="Times New Roman" panose="02020603050405020304" pitchFamily="18" charset="0"/>
                <a:ea typeface="Times New Roman" panose="02020603050405020304" pitchFamily="18" charset="0"/>
              </a:rPr>
              <a:t>iii. Translate the shape; continue building a vertex table figure 33 (c).</a:t>
            </a:r>
            <a:endParaRPr lang="en-US" dirty="0">
              <a:latin typeface="Times New Roman" panose="02020603050405020304" pitchFamily="18" charset="0"/>
              <a:ea typeface="SimSun" panose="02010600030101010101" pitchFamily="2" charset="-122"/>
            </a:endParaRPr>
          </a:p>
          <a:p>
            <a:pPr>
              <a:spcAft>
                <a:spcPts val="750"/>
              </a:spcAft>
            </a:pPr>
            <a:r>
              <a:rPr lang="en-US" dirty="0">
                <a:solidFill>
                  <a:srgbClr val="000000"/>
                </a:solidFill>
                <a:latin typeface="Times New Roman" panose="02020603050405020304" pitchFamily="18" charset="0"/>
                <a:ea typeface="Times New Roman" panose="02020603050405020304" pitchFamily="18" charset="0"/>
              </a:rPr>
              <a:t>iv. Define a surface table figure 33 (d).</a:t>
            </a:r>
            <a:endParaRPr lang="en-US"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9261926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3D2A2F3-B7B1-44FC-99F1-F8CD48FE2F30}" type="slidenum">
              <a:rPr lang="en-US" smtClean="0"/>
              <a:pPr/>
              <a:t>56</a:t>
            </a:fld>
            <a:endParaRPr lang="en-US"/>
          </a:p>
        </p:txBody>
      </p:sp>
      <p:pic>
        <p:nvPicPr>
          <p:cNvPr id="5" name="Picture 4" descr="enter image description here"/>
          <p:cNvPicPr/>
          <p:nvPr/>
        </p:nvPicPr>
        <p:blipFill>
          <a:blip r:embed="rId2">
            <a:extLst>
              <a:ext uri="{28A0092B-C50C-407E-A947-70E740481C1C}">
                <a14:useLocalDpi xmlns:a14="http://schemas.microsoft.com/office/drawing/2010/main" val="0"/>
              </a:ext>
            </a:extLst>
          </a:blip>
          <a:srcRect/>
          <a:stretch>
            <a:fillRect/>
          </a:stretch>
        </p:blipFill>
        <p:spPr bwMode="auto">
          <a:xfrm>
            <a:off x="762000" y="3505200"/>
            <a:ext cx="6705599" cy="2329815"/>
          </a:xfrm>
          <a:prstGeom prst="rect">
            <a:avLst/>
          </a:prstGeom>
          <a:noFill/>
          <a:ln>
            <a:noFill/>
          </a:ln>
        </p:spPr>
      </p:pic>
      <p:sp>
        <p:nvSpPr>
          <p:cNvPr id="6" name="Title 1"/>
          <p:cNvSpPr>
            <a:spLocks noGrp="1"/>
          </p:cNvSpPr>
          <p:nvPr>
            <p:ph type="title"/>
          </p:nvPr>
        </p:nvSpPr>
        <p:spPr/>
        <p:txBody>
          <a:bodyPr/>
          <a:lstStyle/>
          <a:p>
            <a:r>
              <a:rPr lang="en-US" dirty="0" smtClean="0"/>
              <a:t>Sweep representation</a:t>
            </a:r>
            <a:endParaRPr lang="en-US" dirty="0"/>
          </a:p>
        </p:txBody>
      </p:sp>
      <p:sp>
        <p:nvSpPr>
          <p:cNvPr id="7" name="Rectangle 6"/>
          <p:cNvSpPr/>
          <p:nvPr/>
        </p:nvSpPr>
        <p:spPr>
          <a:xfrm>
            <a:off x="533400" y="1417638"/>
            <a:ext cx="7543800" cy="1887696"/>
          </a:xfrm>
          <a:prstGeom prst="rect">
            <a:avLst/>
          </a:prstGeom>
        </p:spPr>
        <p:txBody>
          <a:bodyPr wrap="square">
            <a:spAutoFit/>
          </a:bodyPr>
          <a:lstStyle/>
          <a:p>
            <a:pPr>
              <a:spcAft>
                <a:spcPts val="750"/>
              </a:spcAft>
            </a:pPr>
            <a:r>
              <a:rPr lang="en-US" b="1">
                <a:solidFill>
                  <a:srgbClr val="000000"/>
                </a:solidFill>
                <a:latin typeface="Times New Roman" panose="02020603050405020304" pitchFamily="18" charset="0"/>
                <a:ea typeface="Times New Roman" panose="02020603050405020304" pitchFamily="18" charset="0"/>
              </a:rPr>
              <a:t>Rotational sweep:</a:t>
            </a:r>
            <a:endParaRPr lang="en-US">
              <a:latin typeface="Times New Roman" panose="02020603050405020304" pitchFamily="18" charset="0"/>
              <a:ea typeface="SimSun" panose="02010600030101010101" pitchFamily="2" charset="-122"/>
            </a:endParaRPr>
          </a:p>
          <a:p>
            <a:pPr>
              <a:spcAft>
                <a:spcPts val="750"/>
              </a:spcAft>
            </a:pPr>
            <a:r>
              <a:rPr lang="en-US" dirty="0" err="1">
                <a:solidFill>
                  <a:srgbClr val="000000"/>
                </a:solidFill>
                <a:latin typeface="Times New Roman" panose="02020603050405020304" pitchFamily="18" charset="0"/>
                <a:ea typeface="Times New Roman" panose="02020603050405020304" pitchFamily="18" charset="0"/>
              </a:rPr>
              <a:t>i</a:t>
            </a:r>
            <a:r>
              <a:rPr lang="en-US" dirty="0">
                <a:solidFill>
                  <a:srgbClr val="000000"/>
                </a:solidFill>
                <a:latin typeface="Times New Roman" panose="02020603050405020304" pitchFamily="18" charset="0"/>
                <a:ea typeface="Times New Roman" panose="02020603050405020304" pitchFamily="18" charset="0"/>
              </a:rPr>
              <a:t>. Define a shape as a polygon vertex table as shown in figure 34 (a).</a:t>
            </a:r>
            <a:endParaRPr lang="en-US" dirty="0">
              <a:latin typeface="Times New Roman" panose="02020603050405020304" pitchFamily="18" charset="0"/>
              <a:ea typeface="SimSun" panose="02010600030101010101" pitchFamily="2" charset="-122"/>
            </a:endParaRPr>
          </a:p>
          <a:p>
            <a:pPr>
              <a:spcAft>
                <a:spcPts val="750"/>
              </a:spcAft>
            </a:pPr>
            <a:r>
              <a:rPr lang="en-US" dirty="0">
                <a:solidFill>
                  <a:srgbClr val="000000"/>
                </a:solidFill>
                <a:latin typeface="Times New Roman" panose="02020603050405020304" pitchFamily="18" charset="0"/>
                <a:ea typeface="Times New Roman" panose="02020603050405020304" pitchFamily="18" charset="0"/>
              </a:rPr>
              <a:t>ii. Define a sweep path as a sequence of rotations.</a:t>
            </a:r>
            <a:endParaRPr lang="en-US" dirty="0">
              <a:latin typeface="Times New Roman" panose="02020603050405020304" pitchFamily="18" charset="0"/>
              <a:ea typeface="SimSun" panose="02010600030101010101" pitchFamily="2" charset="-122"/>
            </a:endParaRPr>
          </a:p>
          <a:p>
            <a:pPr>
              <a:spcAft>
                <a:spcPts val="750"/>
              </a:spcAft>
            </a:pPr>
            <a:r>
              <a:rPr lang="en-US" dirty="0">
                <a:solidFill>
                  <a:srgbClr val="000000"/>
                </a:solidFill>
                <a:latin typeface="Times New Roman" panose="02020603050405020304" pitchFamily="18" charset="0"/>
                <a:ea typeface="Times New Roman" panose="02020603050405020304" pitchFamily="18" charset="0"/>
              </a:rPr>
              <a:t>iii. Rotate the shape; continue building a vertex table as shown in figure 34 (b).</a:t>
            </a:r>
            <a:endParaRPr lang="en-US" dirty="0">
              <a:latin typeface="Times New Roman" panose="02020603050405020304" pitchFamily="18" charset="0"/>
              <a:ea typeface="SimSun" panose="02010600030101010101" pitchFamily="2" charset="-122"/>
            </a:endParaRPr>
          </a:p>
          <a:p>
            <a:pPr>
              <a:spcAft>
                <a:spcPts val="750"/>
              </a:spcAft>
            </a:pPr>
            <a:r>
              <a:rPr lang="en-US" dirty="0">
                <a:solidFill>
                  <a:srgbClr val="000000"/>
                </a:solidFill>
                <a:latin typeface="Times New Roman" panose="02020603050405020304" pitchFamily="18" charset="0"/>
                <a:ea typeface="Times New Roman" panose="02020603050405020304" pitchFamily="18" charset="0"/>
              </a:rPr>
              <a:t>iv. Define a surface table as shown in figure 34 (c).</a:t>
            </a:r>
            <a:endParaRPr lang="en-US"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881842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t>Boundary representation (B- </a:t>
            </a:r>
            <a:r>
              <a:rPr lang="en-US" sz="4000" b="1" dirty="0" smtClean="0"/>
              <a:t>rep):</a:t>
            </a:r>
            <a:r>
              <a:rPr lang="en-US" sz="4000" dirty="0"/>
              <a:t/>
            </a:r>
            <a:br>
              <a:rPr lang="en-US" sz="4000" dirty="0"/>
            </a:br>
            <a:endParaRPr lang="en-US" sz="4000" dirty="0"/>
          </a:p>
        </p:txBody>
      </p:sp>
      <p:sp>
        <p:nvSpPr>
          <p:cNvPr id="3" name="Content Placeholder 2"/>
          <p:cNvSpPr>
            <a:spLocks noGrp="1"/>
          </p:cNvSpPr>
          <p:nvPr>
            <p:ph idx="1"/>
          </p:nvPr>
        </p:nvSpPr>
        <p:spPr>
          <a:xfrm>
            <a:off x="426720" y="990600"/>
            <a:ext cx="8229600" cy="5486400"/>
          </a:xfrm>
        </p:spPr>
        <p:txBody>
          <a:bodyPr>
            <a:normAutofit/>
          </a:bodyPr>
          <a:lstStyle/>
          <a:p>
            <a:r>
              <a:rPr lang="en-US" sz="2800" b="1" dirty="0"/>
              <a:t>B</a:t>
            </a:r>
            <a:r>
              <a:rPr lang="en-US" sz="2800" b="1" dirty="0" smtClean="0"/>
              <a:t>oundary </a:t>
            </a:r>
            <a:r>
              <a:rPr lang="en-US" sz="2800" b="1" dirty="0"/>
              <a:t>representation</a:t>
            </a:r>
            <a:r>
              <a:rPr lang="en-US" sz="2800" dirty="0"/>
              <a:t>—often abbreviated as </a:t>
            </a:r>
            <a:r>
              <a:rPr lang="en-US" sz="2800" b="1" dirty="0"/>
              <a:t>B-rep</a:t>
            </a:r>
            <a:r>
              <a:rPr lang="en-US" sz="2800" dirty="0"/>
              <a:t> or </a:t>
            </a:r>
            <a:r>
              <a:rPr lang="en-US" sz="2800" b="1" dirty="0"/>
              <a:t>BREP</a:t>
            </a:r>
            <a:r>
              <a:rPr lang="en-US" sz="2800" dirty="0"/>
              <a:t>—is a method for representing shapes using the limits. </a:t>
            </a:r>
            <a:endParaRPr lang="en-US" sz="2800" dirty="0" smtClean="0"/>
          </a:p>
          <a:p>
            <a:r>
              <a:rPr lang="en-US" sz="2800" dirty="0" smtClean="0"/>
              <a:t>It is also known as extended form of wireframe model</a:t>
            </a:r>
          </a:p>
          <a:p>
            <a:r>
              <a:rPr lang="en-US" sz="2800" dirty="0" smtClean="0"/>
              <a:t>It describes the solids in terms of its surface boundaries: vertices, edges and faces.</a:t>
            </a:r>
          </a:p>
          <a:p>
            <a:r>
              <a:rPr lang="en-US" sz="2800" dirty="0" smtClean="0"/>
              <a:t>There are 2 types of information in a B-rep i.e.  topological and geometrical.</a:t>
            </a:r>
          </a:p>
          <a:p>
            <a:endParaRPr lang="en-US" dirty="0"/>
          </a:p>
        </p:txBody>
      </p:sp>
      <p:sp>
        <p:nvSpPr>
          <p:cNvPr id="4" name="Slide Number Placeholder 3"/>
          <p:cNvSpPr>
            <a:spLocks noGrp="1"/>
          </p:cNvSpPr>
          <p:nvPr>
            <p:ph type="sldNum" sz="quarter" idx="12"/>
          </p:nvPr>
        </p:nvSpPr>
        <p:spPr/>
        <p:txBody>
          <a:bodyPr/>
          <a:lstStyle/>
          <a:p>
            <a:fld id="{E3D2A2F3-B7B1-44FC-99F1-F8CD48FE2F30}" type="slidenum">
              <a:rPr lang="en-US" smtClean="0"/>
              <a:pPr/>
              <a:t>57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245" y="5137150"/>
            <a:ext cx="4562475" cy="1462088"/>
          </a:xfrm>
          <a:prstGeom prst="rect">
            <a:avLst/>
          </a:prstGeom>
        </p:spPr>
      </p:pic>
    </p:spTree>
    <p:extLst>
      <p:ext uri="{BB962C8B-B14F-4D97-AF65-F5344CB8AC3E}">
        <p14:creationId xmlns:p14="http://schemas.microsoft.com/office/powerpoint/2010/main" val="1089937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Octree</a:t>
            </a:r>
            <a:endParaRPr lang="en-US" dirty="0"/>
          </a:p>
        </p:txBody>
      </p:sp>
      <p:sp>
        <p:nvSpPr>
          <p:cNvPr id="4" name="Slide Number Placeholder 3"/>
          <p:cNvSpPr>
            <a:spLocks noGrp="1"/>
          </p:cNvSpPr>
          <p:nvPr>
            <p:ph type="sldNum" sz="quarter" idx="12"/>
          </p:nvPr>
        </p:nvSpPr>
        <p:spPr/>
        <p:txBody>
          <a:bodyPr/>
          <a:lstStyle/>
          <a:p>
            <a:fld id="{E3D2A2F3-B7B1-44FC-99F1-F8CD48FE2F30}" type="slidenum">
              <a:rPr lang="en-US" smtClean="0"/>
              <a:pPr/>
              <a:t>58</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7700" y="3188727"/>
            <a:ext cx="6934200" cy="2981578"/>
          </a:xfrm>
          <a:prstGeom prst="rect">
            <a:avLst/>
          </a:prstGeom>
        </p:spPr>
      </p:pic>
      <p:sp>
        <p:nvSpPr>
          <p:cNvPr id="6" name="Rectangle 5"/>
          <p:cNvSpPr/>
          <p:nvPr/>
        </p:nvSpPr>
        <p:spPr>
          <a:xfrm>
            <a:off x="647700" y="1433022"/>
            <a:ext cx="7848600" cy="1569660"/>
          </a:xfrm>
          <a:prstGeom prst="rect">
            <a:avLst/>
          </a:prstGeom>
        </p:spPr>
        <p:txBody>
          <a:bodyPr wrap="square">
            <a:spAutoFit/>
          </a:bodyPr>
          <a:lstStyle/>
          <a:p>
            <a:pPr algn="just"/>
            <a:r>
              <a:rPr lang="en-US" sz="2400" dirty="0"/>
              <a:t>An </a:t>
            </a:r>
            <a:r>
              <a:rPr lang="en-US" sz="2400" b="1" dirty="0"/>
              <a:t>octree</a:t>
            </a:r>
            <a:r>
              <a:rPr lang="en-US" sz="2400" dirty="0"/>
              <a:t> is a tree data structure in which each internal node has exactly eight children. Octrees are most often used </a:t>
            </a:r>
            <a:r>
              <a:rPr lang="en-US" sz="2400" dirty="0" smtClean="0"/>
              <a:t>to partition </a:t>
            </a:r>
            <a:r>
              <a:rPr lang="en-US" sz="2400" dirty="0"/>
              <a:t>a three-dimensional space by subdividing it into eight octants.</a:t>
            </a:r>
          </a:p>
        </p:txBody>
      </p:sp>
    </p:spTree>
    <p:extLst>
      <p:ext uri="{BB962C8B-B14F-4D97-AF65-F5344CB8AC3E}">
        <p14:creationId xmlns:p14="http://schemas.microsoft.com/office/powerpoint/2010/main" val="1334090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Octree Representation</a:t>
            </a:r>
            <a:endParaRPr lang="en-US" dirty="0"/>
          </a:p>
        </p:txBody>
      </p:sp>
      <p:sp>
        <p:nvSpPr>
          <p:cNvPr id="3" name="Content Placeholder 2"/>
          <p:cNvSpPr>
            <a:spLocks noGrp="1"/>
          </p:cNvSpPr>
          <p:nvPr>
            <p:ph idx="1"/>
          </p:nvPr>
        </p:nvSpPr>
        <p:spPr/>
        <p:txBody>
          <a:bodyPr>
            <a:normAutofit/>
          </a:bodyPr>
          <a:lstStyle/>
          <a:p>
            <a:pPr algn="just"/>
            <a:r>
              <a:rPr lang="en-US" dirty="0" smtClean="0"/>
              <a:t>This is the </a:t>
            </a:r>
            <a:r>
              <a:rPr lang="en-US" b="1" dirty="0" smtClean="0"/>
              <a:t>space-partitioning representation method </a:t>
            </a:r>
            <a:r>
              <a:rPr lang="en-US" dirty="0" smtClean="0"/>
              <a:t>for 3D solid object representation.</a:t>
            </a:r>
          </a:p>
          <a:p>
            <a:pPr algn="just"/>
            <a:r>
              <a:rPr lang="en-US" dirty="0" smtClean="0"/>
              <a:t>Medical imaging and other applications that require displays of object cross section commonly use this method. E.g. CT-scan.</a:t>
            </a:r>
          </a:p>
          <a:p>
            <a:pPr algn="just"/>
            <a:r>
              <a:rPr lang="en-US" b="1" dirty="0" err="1"/>
              <a:t>Quadtrees</a:t>
            </a:r>
            <a:r>
              <a:rPr lang="en-US" b="1" dirty="0"/>
              <a:t> </a:t>
            </a:r>
            <a:r>
              <a:rPr lang="en-US" dirty="0"/>
              <a:t>are </a:t>
            </a:r>
            <a:r>
              <a:rPr lang="en-US" dirty="0" smtClean="0"/>
              <a:t>also generated </a:t>
            </a:r>
            <a:r>
              <a:rPr lang="en-US" dirty="0"/>
              <a:t>by successively dividing a two-dimensional region (usually a square) into quadrants. </a:t>
            </a:r>
          </a:p>
        </p:txBody>
      </p:sp>
      <p:sp>
        <p:nvSpPr>
          <p:cNvPr id="4" name="Slide Number Placeholder 3"/>
          <p:cNvSpPr>
            <a:spLocks noGrp="1"/>
          </p:cNvSpPr>
          <p:nvPr>
            <p:ph type="sldNum" sz="quarter" idx="12"/>
          </p:nvPr>
        </p:nvSpPr>
        <p:spPr/>
        <p:txBody>
          <a:bodyPr/>
          <a:lstStyle/>
          <a:p>
            <a:fld id="{E3D2A2F3-B7B1-44FC-99F1-F8CD48FE2F30}" type="slidenum">
              <a:rPr lang="en-US" smtClean="0"/>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3D Object Representations</a:t>
            </a:r>
            <a:endParaRPr lang="en-US" u="sng" dirty="0"/>
          </a:p>
        </p:txBody>
      </p:sp>
      <p:pic>
        <p:nvPicPr>
          <p:cNvPr id="1026" name="Picture 2"/>
          <p:cNvPicPr>
            <a:picLocks noGrp="1" noChangeAspect="1" noChangeArrowheads="1"/>
          </p:cNvPicPr>
          <p:nvPr>
            <p:ph idx="1"/>
          </p:nvPr>
        </p:nvPicPr>
        <p:blipFill>
          <a:blip r:embed="rId2"/>
          <a:srcRect/>
          <a:stretch>
            <a:fillRect/>
          </a:stretch>
        </p:blipFill>
        <p:spPr bwMode="auto">
          <a:xfrm>
            <a:off x="3505200" y="2819400"/>
            <a:ext cx="4248150" cy="31527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857250" y="1524000"/>
            <a:ext cx="8286750" cy="1495425"/>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609600" y="1447800"/>
            <a:ext cx="219075" cy="314325"/>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srcRect/>
          <a:stretch>
            <a:fillRect/>
          </a:stretch>
        </p:blipFill>
        <p:spPr bwMode="auto">
          <a:xfrm>
            <a:off x="609600" y="2209800"/>
            <a:ext cx="219075" cy="314325"/>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E3D2A2F3-B7B1-44FC-99F1-F8CD48FE2F30}" type="slidenum">
              <a:rPr lang="en-US" smtClean="0"/>
              <a:pPr/>
              <a:t>6</a:t>
            </a:fld>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lum contrast="20000"/>
          </a:blip>
          <a:srcRect/>
          <a:stretch>
            <a:fillRect/>
          </a:stretch>
        </p:blipFill>
        <p:spPr bwMode="auto">
          <a:xfrm>
            <a:off x="2438400" y="360265"/>
            <a:ext cx="4419600" cy="2382935"/>
          </a:xfrm>
          <a:prstGeom prst="rect">
            <a:avLst/>
          </a:prstGeom>
          <a:noFill/>
          <a:ln w="9525">
            <a:noFill/>
            <a:miter lim="800000"/>
            <a:headEnd/>
            <a:tailEnd/>
          </a:ln>
        </p:spPr>
      </p:pic>
      <p:sp>
        <p:nvSpPr>
          <p:cNvPr id="10241" name="Rectangle 1"/>
          <p:cNvSpPr>
            <a:spLocks noChangeArrowheads="1"/>
          </p:cNvSpPr>
          <p:nvPr/>
        </p:nvSpPr>
        <p:spPr bwMode="auto">
          <a:xfrm>
            <a:off x="682153" y="2694057"/>
            <a:ext cx="7779694" cy="70788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Fig: Region of a two-dimensional space divided into numbered quadrants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and the associated quad tree node with four data elements</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 name="Picture 5"/>
          <p:cNvPicPr/>
          <p:nvPr/>
        </p:nvPicPr>
        <p:blipFill>
          <a:blip r:embed="rId3" cstate="print"/>
          <a:srcRect/>
          <a:stretch>
            <a:fillRect/>
          </a:stretch>
        </p:blipFill>
        <p:spPr bwMode="auto">
          <a:xfrm>
            <a:off x="762000" y="3505200"/>
            <a:ext cx="7315200" cy="2362200"/>
          </a:xfrm>
          <a:prstGeom prst="rect">
            <a:avLst/>
          </a:prstGeom>
          <a:noFill/>
          <a:ln w="9525">
            <a:noFill/>
            <a:miter lim="800000"/>
            <a:headEnd/>
            <a:tailEnd/>
          </a:ln>
        </p:spPr>
      </p:pic>
      <p:sp>
        <p:nvSpPr>
          <p:cNvPr id="7" name="Rectangle 6"/>
          <p:cNvSpPr/>
          <p:nvPr/>
        </p:nvSpPr>
        <p:spPr>
          <a:xfrm>
            <a:off x="838200" y="5962471"/>
            <a:ext cx="7391400" cy="646331"/>
          </a:xfrm>
          <a:prstGeom prst="rect">
            <a:avLst/>
          </a:prstGeom>
        </p:spPr>
        <p:txBody>
          <a:bodyPr wrap="square">
            <a:spAutoFit/>
          </a:bodyPr>
          <a:lstStyle/>
          <a:p>
            <a:pPr algn="ctr"/>
            <a:r>
              <a:rPr lang="en-US" dirty="0" smtClean="0"/>
              <a:t>Fig: Region of a three-dimensional space divided into numbered octants </a:t>
            </a:r>
          </a:p>
          <a:p>
            <a:pPr algn="ctr"/>
            <a:r>
              <a:rPr lang="en-US" dirty="0" smtClean="0"/>
              <a:t>and the associated </a:t>
            </a:r>
            <a:r>
              <a:rPr lang="en-US" dirty="0" err="1" smtClean="0"/>
              <a:t>octree</a:t>
            </a:r>
            <a:r>
              <a:rPr lang="en-US" dirty="0" smtClean="0"/>
              <a:t> node with eight data elements (</a:t>
            </a:r>
            <a:r>
              <a:rPr lang="en-US" dirty="0" err="1" smtClean="0"/>
              <a:t>voxels</a:t>
            </a:r>
            <a:r>
              <a:rPr lang="en-US" dirty="0" smtClean="0"/>
              <a:t>)</a:t>
            </a:r>
            <a:endParaRPr lang="en-US" dirty="0"/>
          </a:p>
        </p:txBody>
      </p:sp>
      <p:sp>
        <p:nvSpPr>
          <p:cNvPr id="8" name="Slide Number Placeholder 7"/>
          <p:cNvSpPr>
            <a:spLocks noGrp="1"/>
          </p:cNvSpPr>
          <p:nvPr>
            <p:ph type="sldNum" sz="quarter" idx="12"/>
          </p:nvPr>
        </p:nvSpPr>
        <p:spPr/>
        <p:txBody>
          <a:bodyPr/>
          <a:lstStyle/>
          <a:p>
            <a:fld id="{E3D2A2F3-B7B1-44FC-99F1-F8CD48FE2F30}" type="slidenum">
              <a:rPr lang="en-US" smtClean="0"/>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3D2A2F3-B7B1-44FC-99F1-F8CD48FE2F30}" type="slidenum">
              <a:rPr lang="en-US" smtClean="0"/>
              <a:pPr/>
              <a:t>61</a:t>
            </a:fld>
            <a:endParaRPr lang="en-US"/>
          </a:p>
        </p:txBody>
      </p:sp>
      <p:sp>
        <p:nvSpPr>
          <p:cNvPr id="5" name="Title 1"/>
          <p:cNvSpPr>
            <a:spLocks noGrp="1"/>
          </p:cNvSpPr>
          <p:nvPr>
            <p:ph type="title"/>
          </p:nvPr>
        </p:nvSpPr>
        <p:spPr/>
        <p:txBody>
          <a:bodyPr/>
          <a:lstStyle/>
          <a:p>
            <a:r>
              <a:rPr lang="en-US" b="1" dirty="0" err="1" smtClean="0"/>
              <a:t>Octree</a:t>
            </a:r>
            <a:r>
              <a:rPr lang="en-US" b="1" dirty="0" smtClean="0"/>
              <a:t> Representation</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905000"/>
            <a:ext cx="6781800" cy="3657600"/>
          </a:xfrm>
          <a:prstGeom prst="rect">
            <a:avLst/>
          </a:prstGeom>
        </p:spPr>
      </p:pic>
    </p:spTree>
    <p:extLst>
      <p:ext uri="{BB962C8B-B14F-4D97-AF65-F5344CB8AC3E}">
        <p14:creationId xmlns:p14="http://schemas.microsoft.com/office/powerpoint/2010/main" val="36567491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752600"/>
            <a:ext cx="4672013" cy="4471605"/>
          </a:xfrm>
        </p:spPr>
      </p:pic>
      <p:sp>
        <p:nvSpPr>
          <p:cNvPr id="4" name="Slide Number Placeholder 3"/>
          <p:cNvSpPr>
            <a:spLocks noGrp="1"/>
          </p:cNvSpPr>
          <p:nvPr>
            <p:ph type="sldNum" sz="quarter" idx="12"/>
          </p:nvPr>
        </p:nvSpPr>
        <p:spPr/>
        <p:txBody>
          <a:bodyPr/>
          <a:lstStyle/>
          <a:p>
            <a:fld id="{E3D2A2F3-B7B1-44FC-99F1-F8CD48FE2F30}" type="slidenum">
              <a:rPr lang="en-US" smtClean="0"/>
              <a:pPr/>
              <a:t>62</a:t>
            </a:fld>
            <a:endParaRPr lang="en-US"/>
          </a:p>
        </p:txBody>
      </p:sp>
      <p:sp>
        <p:nvSpPr>
          <p:cNvPr id="6" name="Title 1"/>
          <p:cNvSpPr>
            <a:spLocks noGrp="1"/>
          </p:cNvSpPr>
          <p:nvPr>
            <p:ph type="title"/>
          </p:nvPr>
        </p:nvSpPr>
        <p:spPr/>
        <p:txBody>
          <a:bodyPr/>
          <a:lstStyle/>
          <a:p>
            <a:r>
              <a:rPr lang="en-US" b="1" dirty="0" err="1" smtClean="0"/>
              <a:t>Octree</a:t>
            </a:r>
            <a:r>
              <a:rPr lang="en-US" b="1" dirty="0" smtClean="0"/>
              <a:t> Representation</a:t>
            </a:r>
            <a:endParaRPr lang="en-US" dirty="0"/>
          </a:p>
        </p:txBody>
      </p:sp>
    </p:spTree>
    <p:extLst>
      <p:ext uri="{BB962C8B-B14F-4D97-AF65-F5344CB8AC3E}">
        <p14:creationId xmlns:p14="http://schemas.microsoft.com/office/powerpoint/2010/main" val="18969073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3D2A2F3-B7B1-44FC-99F1-F8CD48FE2F30}" type="slidenum">
              <a:rPr lang="en-US" smtClean="0"/>
              <a:pPr/>
              <a:t>63</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57400"/>
            <a:ext cx="8229600" cy="3962399"/>
          </a:xfrm>
          <a:prstGeom prst="rect">
            <a:avLst/>
          </a:prstGeom>
        </p:spPr>
      </p:pic>
      <p:sp>
        <p:nvSpPr>
          <p:cNvPr id="9" name="Title 1"/>
          <p:cNvSpPr>
            <a:spLocks noGrp="1"/>
          </p:cNvSpPr>
          <p:nvPr>
            <p:ph type="title"/>
          </p:nvPr>
        </p:nvSpPr>
        <p:spPr/>
        <p:txBody>
          <a:bodyPr/>
          <a:lstStyle/>
          <a:p>
            <a:r>
              <a:rPr lang="en-US" b="1" dirty="0" err="1" smtClean="0"/>
              <a:t>Octree</a:t>
            </a:r>
            <a:r>
              <a:rPr lang="en-US" b="1" dirty="0" smtClean="0"/>
              <a:t> Representation</a:t>
            </a:r>
            <a:endParaRPr lang="en-US" dirty="0"/>
          </a:p>
        </p:txBody>
      </p:sp>
    </p:spTree>
    <p:extLst>
      <p:ext uri="{BB962C8B-B14F-4D97-AF65-F5344CB8AC3E}">
        <p14:creationId xmlns:p14="http://schemas.microsoft.com/office/powerpoint/2010/main" val="1204447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1" u="sng" dirty="0"/>
              <a:t>Polygon Surfaces</a:t>
            </a:r>
            <a:endParaRPr lang="en-US" u="sng" dirty="0"/>
          </a:p>
        </p:txBody>
      </p:sp>
      <p:sp>
        <p:nvSpPr>
          <p:cNvPr id="3" name="Content Placeholder 2"/>
          <p:cNvSpPr>
            <a:spLocks noGrp="1"/>
          </p:cNvSpPr>
          <p:nvPr>
            <p:ph idx="1"/>
          </p:nvPr>
        </p:nvSpPr>
        <p:spPr/>
        <p:txBody>
          <a:bodyPr>
            <a:normAutofit fontScale="85000" lnSpcReduction="10000"/>
          </a:bodyPr>
          <a:lstStyle/>
          <a:p>
            <a:r>
              <a:rPr lang="en-US" dirty="0" smtClean="0"/>
              <a:t>A polygon surface is most common representation for 3D graphics object. </a:t>
            </a:r>
          </a:p>
          <a:p>
            <a:r>
              <a:rPr lang="en-US" dirty="0" smtClean="0"/>
              <a:t>In this representation, a 3D object is represented by a set of surfaces that enclose the object interior.</a:t>
            </a:r>
          </a:p>
          <a:p>
            <a:r>
              <a:rPr lang="en-US" dirty="0" smtClean="0"/>
              <a:t>The polygon surfaces are common in design and </a:t>
            </a:r>
            <a:r>
              <a:rPr lang="en-US" smtClean="0"/>
              <a:t>solid-modeling applications, Since </a:t>
            </a:r>
            <a:r>
              <a:rPr lang="en-US" dirty="0" smtClean="0"/>
              <a:t>wire frame display can be done quickly to give general indication of surface structure.</a:t>
            </a:r>
          </a:p>
          <a:p>
            <a:r>
              <a:rPr lang="en-US" dirty="0" smtClean="0"/>
              <a:t>Then realistic scenes are produced by interpolating shading patterns across polygon surface to illuminate</a:t>
            </a:r>
            <a:endParaRPr lang="en-US" b="1" dirty="0" smtClean="0"/>
          </a:p>
        </p:txBody>
      </p:sp>
      <p:sp>
        <p:nvSpPr>
          <p:cNvPr id="4" name="Slide Number Placeholder 3"/>
          <p:cNvSpPr>
            <a:spLocks noGrp="1"/>
          </p:cNvSpPr>
          <p:nvPr>
            <p:ph type="sldNum" sz="quarter" idx="12"/>
          </p:nvPr>
        </p:nvSpPr>
        <p:spPr/>
        <p:txBody>
          <a:bodyPr/>
          <a:lstStyle/>
          <a:p>
            <a:fld id="{E3D2A2F3-B7B1-44FC-99F1-F8CD48FE2F30}" type="slidenum">
              <a:rPr lang="en-US" smtClean="0"/>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u="sng" dirty="0" smtClean="0"/>
              <a:t>Polygon Table</a:t>
            </a:r>
            <a:r>
              <a:rPr lang="en-US" dirty="0" smtClean="0"/>
              <a:t/>
            </a:r>
            <a:br>
              <a:rPr lang="en-US" dirty="0" smtClean="0"/>
            </a:br>
            <a:endParaRPr lang="en-US" dirty="0"/>
          </a:p>
        </p:txBody>
      </p:sp>
      <p:sp>
        <p:nvSpPr>
          <p:cNvPr id="3" name="Content Placeholder 2"/>
          <p:cNvSpPr>
            <a:spLocks noGrp="1"/>
          </p:cNvSpPr>
          <p:nvPr>
            <p:ph idx="1"/>
          </p:nvPr>
        </p:nvSpPr>
        <p:spPr>
          <a:xfrm>
            <a:off x="457200" y="1295400"/>
            <a:ext cx="8229600" cy="4525963"/>
          </a:xfrm>
        </p:spPr>
        <p:txBody>
          <a:bodyPr>
            <a:normAutofit fontScale="92500" lnSpcReduction="10000"/>
          </a:bodyPr>
          <a:lstStyle/>
          <a:p>
            <a:pPr lvl="1">
              <a:buFont typeface="Arial" pitchFamily="34" charset="0"/>
              <a:buChar char="•"/>
            </a:pPr>
            <a:r>
              <a:rPr lang="en-US" dirty="0" smtClean="0"/>
              <a:t>A polygon table stores the set of vertex co-ordinates description , geometric data &amp; parameter that are associated with attribute parameters.</a:t>
            </a:r>
          </a:p>
          <a:p>
            <a:pPr lvl="1">
              <a:buFont typeface="Arial" pitchFamily="34" charset="0"/>
              <a:buChar char="•"/>
            </a:pPr>
            <a:r>
              <a:rPr lang="en-US" b="1" dirty="0" smtClean="0"/>
              <a:t>Attribute</a:t>
            </a:r>
            <a:r>
              <a:rPr lang="en-US" dirty="0" smtClean="0"/>
              <a:t>  parameter specify the surface characteristics such as reflectivity , degree of transparency , color....etc.</a:t>
            </a:r>
          </a:p>
          <a:p>
            <a:pPr lvl="1">
              <a:buFont typeface="Arial" pitchFamily="34" charset="0"/>
              <a:buChar char="•"/>
            </a:pPr>
            <a:r>
              <a:rPr lang="en-US" dirty="0" smtClean="0"/>
              <a:t>A convenient organization for storing </a:t>
            </a:r>
            <a:r>
              <a:rPr lang="en-US" b="1" dirty="0" smtClean="0"/>
              <a:t>geometric data </a:t>
            </a:r>
            <a:r>
              <a:rPr lang="en-US" dirty="0" smtClean="0"/>
              <a:t>is to create 3 lists:</a:t>
            </a:r>
          </a:p>
          <a:p>
            <a:pPr lvl="1">
              <a:buFont typeface="Wingdings" pitchFamily="2" charset="2"/>
              <a:buChar char="Ø"/>
            </a:pPr>
            <a:r>
              <a:rPr lang="en-US" dirty="0" smtClean="0"/>
              <a:t>A vertex table </a:t>
            </a:r>
            <a:endParaRPr lang="en-US" sz="2400" dirty="0" smtClean="0"/>
          </a:p>
          <a:p>
            <a:pPr lvl="1">
              <a:buFont typeface="Wingdings" pitchFamily="2" charset="2"/>
              <a:buChar char="Ø"/>
            </a:pPr>
            <a:r>
              <a:rPr lang="en-US" dirty="0" smtClean="0"/>
              <a:t>An edge table </a:t>
            </a:r>
            <a:endParaRPr lang="en-US" sz="2400" dirty="0" smtClean="0"/>
          </a:p>
          <a:p>
            <a:pPr lvl="1">
              <a:buFont typeface="Wingdings" pitchFamily="2" charset="2"/>
              <a:buChar char="Ø"/>
            </a:pPr>
            <a:r>
              <a:rPr lang="en-US" dirty="0" smtClean="0"/>
              <a:t>A polygon surface table.</a:t>
            </a:r>
            <a:endParaRPr lang="en-US" sz="2400" dirty="0" smtClean="0"/>
          </a:p>
          <a:p>
            <a:endParaRPr lang="en-US" dirty="0"/>
          </a:p>
        </p:txBody>
      </p:sp>
      <p:sp>
        <p:nvSpPr>
          <p:cNvPr id="4" name="Slide Number Placeholder 3"/>
          <p:cNvSpPr>
            <a:spLocks noGrp="1"/>
          </p:cNvSpPr>
          <p:nvPr>
            <p:ph type="sldNum" sz="quarter" idx="12"/>
          </p:nvPr>
        </p:nvSpPr>
        <p:spPr/>
        <p:txBody>
          <a:bodyPr/>
          <a:lstStyle/>
          <a:p>
            <a:fld id="{E3D2A2F3-B7B1-44FC-99F1-F8CD48FE2F30}" type="slidenum">
              <a:rPr lang="en-US" smtClean="0"/>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DEEP\Desktop\Graphics\polygon surface.JPG"/>
          <p:cNvPicPr>
            <a:picLocks noChangeAspect="1" noChangeArrowheads="1"/>
          </p:cNvPicPr>
          <p:nvPr/>
        </p:nvPicPr>
        <p:blipFill>
          <a:blip r:embed="rId2" cstate="print"/>
          <a:srcRect/>
          <a:stretch>
            <a:fillRect/>
          </a:stretch>
        </p:blipFill>
        <p:spPr bwMode="auto">
          <a:xfrm>
            <a:off x="2590800" y="533400"/>
            <a:ext cx="3581400" cy="2705100"/>
          </a:xfrm>
          <a:prstGeom prst="rect">
            <a:avLst/>
          </a:prstGeom>
          <a:noFill/>
        </p:spPr>
      </p:pic>
      <p:pic>
        <p:nvPicPr>
          <p:cNvPr id="131073" name="Picture 1" descr="C:\Users\DEEP\Desktop\Capture.JPG"/>
          <p:cNvPicPr>
            <a:picLocks noChangeAspect="1" noChangeArrowheads="1"/>
          </p:cNvPicPr>
          <p:nvPr/>
        </p:nvPicPr>
        <p:blipFill>
          <a:blip r:embed="rId3" cstate="print"/>
          <a:srcRect/>
          <a:stretch>
            <a:fillRect/>
          </a:stretch>
        </p:blipFill>
        <p:spPr bwMode="auto">
          <a:xfrm>
            <a:off x="304800" y="3048000"/>
            <a:ext cx="8401050" cy="2457450"/>
          </a:xfrm>
          <a:prstGeom prst="rect">
            <a:avLst/>
          </a:prstGeom>
          <a:noFill/>
        </p:spPr>
      </p:pic>
      <p:sp>
        <p:nvSpPr>
          <p:cNvPr id="4" name="TextBox 3"/>
          <p:cNvSpPr txBox="1"/>
          <p:nvPr/>
        </p:nvSpPr>
        <p:spPr>
          <a:xfrm>
            <a:off x="381000" y="5715000"/>
            <a:ext cx="8305094" cy="369332"/>
          </a:xfrm>
          <a:prstGeom prst="rect">
            <a:avLst/>
          </a:prstGeom>
          <a:noFill/>
        </p:spPr>
        <p:txBody>
          <a:bodyPr wrap="none" rtlCol="0">
            <a:spAutoFit/>
          </a:bodyPr>
          <a:lstStyle/>
          <a:p>
            <a:r>
              <a:rPr lang="en-US" dirty="0" smtClean="0"/>
              <a:t>Question: Construct the polygon table for object with 6 vertices , 8 edge and 3 surface.</a:t>
            </a:r>
            <a:endParaRPr lang="en-US" dirty="0"/>
          </a:p>
        </p:txBody>
      </p:sp>
      <p:sp>
        <p:nvSpPr>
          <p:cNvPr id="5" name="Slide Number Placeholder 4"/>
          <p:cNvSpPr>
            <a:spLocks noGrp="1"/>
          </p:cNvSpPr>
          <p:nvPr>
            <p:ph type="sldNum" sz="quarter" idx="12"/>
          </p:nvPr>
        </p:nvSpPr>
        <p:spPr/>
        <p:txBody>
          <a:bodyPr/>
          <a:lstStyle/>
          <a:p>
            <a:fld id="{E3D2A2F3-B7B1-44FC-99F1-F8CD48FE2F30}" type="slidenum">
              <a:rPr lang="en-US" smtClean="0"/>
              <a:pPr/>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8778912</TotalTime>
  <Words>1812</Words>
  <Application>Microsoft Office PowerPoint</Application>
  <PresentationFormat>On-screen Show (4:3)</PresentationFormat>
  <Paragraphs>247</Paragraphs>
  <Slides>63</Slides>
  <Notes>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1" baseType="lpstr">
      <vt:lpstr>SimSun</vt:lpstr>
      <vt:lpstr>Arial</vt:lpstr>
      <vt:lpstr>Calibri</vt:lpstr>
      <vt:lpstr>Cambria Math</vt:lpstr>
      <vt:lpstr>Times New Roman</vt:lpstr>
      <vt:lpstr>Wingdings</vt:lpstr>
      <vt:lpstr>Office Theme</vt:lpstr>
      <vt:lpstr>Equation.3</vt:lpstr>
      <vt:lpstr>Chapter : 3 Surface Modeling</vt:lpstr>
      <vt:lpstr>PowerPoint Presentation</vt:lpstr>
      <vt:lpstr>PowerPoint Presentation</vt:lpstr>
      <vt:lpstr>3D Object Representations</vt:lpstr>
      <vt:lpstr>3D Object Representations</vt:lpstr>
      <vt:lpstr>3D Object Representations</vt:lpstr>
      <vt:lpstr>Polygon Surfaces</vt:lpstr>
      <vt:lpstr> Polygon Table </vt:lpstr>
      <vt:lpstr>PowerPoint Presentation</vt:lpstr>
      <vt:lpstr>Guideline to generate error free table</vt:lpstr>
      <vt:lpstr>Polygon Meshes</vt:lpstr>
      <vt:lpstr>PowerPoint Presentation</vt:lpstr>
      <vt:lpstr>Representing polygon meshes</vt:lpstr>
      <vt:lpstr>Defining polygons by pointers to an edge list</vt:lpstr>
      <vt:lpstr>PowerPoint Presentation</vt:lpstr>
      <vt:lpstr>Plane Equation</vt:lpstr>
      <vt:lpstr>Plane Equation Method</vt:lpstr>
      <vt:lpstr>Plane Equation Method</vt:lpstr>
      <vt:lpstr>Plane Equation Method</vt:lpstr>
      <vt:lpstr>Quadric Surface</vt:lpstr>
      <vt:lpstr>Quadric Surface</vt:lpstr>
      <vt:lpstr>Quadric Surface</vt:lpstr>
      <vt:lpstr>PowerPoint Presentation</vt:lpstr>
      <vt:lpstr>Wireframe Representation</vt:lpstr>
      <vt:lpstr>Blobby Objects</vt:lpstr>
      <vt:lpstr>PowerPoint Presentation</vt:lpstr>
      <vt:lpstr>PowerPoint Presentation</vt:lpstr>
      <vt:lpstr>PowerPoint Presentation</vt:lpstr>
      <vt:lpstr>Curve modeling</vt:lpstr>
      <vt:lpstr>PowerPoint Presentation</vt:lpstr>
      <vt:lpstr>Spline</vt:lpstr>
      <vt:lpstr>Control points  Interpolation and Approximation</vt:lpstr>
      <vt:lpstr>PowerPoint Presentation</vt:lpstr>
      <vt:lpstr>Spline Specifications</vt:lpstr>
      <vt:lpstr>PowerPoint Presentation</vt:lpstr>
      <vt:lpstr>Cubic Spline</vt:lpstr>
      <vt:lpstr>Cubic Spline</vt:lpstr>
      <vt:lpstr>Question</vt:lpstr>
      <vt:lpstr>Solution</vt:lpstr>
      <vt:lpstr>PowerPoint Presentation</vt:lpstr>
      <vt:lpstr>Bezier Curve</vt:lpstr>
      <vt:lpstr>PowerPoint Presentation</vt:lpstr>
      <vt:lpstr>Properties of Bezier Curves</vt:lpstr>
      <vt:lpstr>How to construct a Bezier curve?</vt:lpstr>
      <vt:lpstr>PowerPoint Presentation</vt:lpstr>
      <vt:lpstr>PowerPoint Presentation</vt:lpstr>
      <vt:lpstr>Question</vt:lpstr>
      <vt:lpstr>Solid modeling</vt:lpstr>
      <vt:lpstr>Solid modeling</vt:lpstr>
      <vt:lpstr>Solid modeling</vt:lpstr>
      <vt:lpstr>PowerPoint Presentation</vt:lpstr>
      <vt:lpstr>PowerPoint Presentation</vt:lpstr>
      <vt:lpstr>PowerPoint Presentation</vt:lpstr>
      <vt:lpstr>Sweep representation</vt:lpstr>
      <vt:lpstr>Sweep representation</vt:lpstr>
      <vt:lpstr>Sweep representation</vt:lpstr>
      <vt:lpstr>Boundary representation (B- rep): </vt:lpstr>
      <vt:lpstr>Octree</vt:lpstr>
      <vt:lpstr>Octree Representation</vt:lpstr>
      <vt:lpstr>PowerPoint Presentation</vt:lpstr>
      <vt:lpstr>Octree Representation</vt:lpstr>
      <vt:lpstr>Octree Representation</vt:lpstr>
      <vt:lpstr>Octree Representation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Three-Dimensional Graphics</dc:title>
  <dc:creator>elx store</dc:creator>
  <cp:lastModifiedBy>Bishnu</cp:lastModifiedBy>
  <cp:revision>87</cp:revision>
  <dcterms:created xsi:type="dcterms:W3CDTF">2001-12-31T18:32:35Z</dcterms:created>
  <dcterms:modified xsi:type="dcterms:W3CDTF">2018-09-19T15:57:06Z</dcterms:modified>
</cp:coreProperties>
</file>